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6" r:id="rId4"/>
    <p:sldId id="258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6E3E-D7A0-4EE7-A579-C0CBCB2C8C90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39B9-46C5-4868-B0C9-A252F0C8A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88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1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15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2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40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9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4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9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27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38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4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63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7AD4-968D-453B-AAE9-13696899F64D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7EEE-6889-4CFA-9DEB-E95A9E9C6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77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" y="6008747"/>
            <a:ext cx="1368152" cy="529141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504135" y="6008747"/>
            <a:ext cx="298376" cy="485239"/>
          </a:xfrm>
        </p:spPr>
        <p:txBody>
          <a:bodyPr/>
          <a:lstStyle/>
          <a:p>
            <a:fld id="{0A357EEE-6889-4CFA-9DEB-E95A9E9C6B4A}" type="slidenum">
              <a:rPr lang="fr-FR" b="1" smtClean="0">
                <a:solidFill>
                  <a:schemeClr val="bg1"/>
                </a:solidFill>
              </a:rPr>
              <a:t>1</a:t>
            </a:fld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9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949280"/>
            <a:ext cx="8568952" cy="648072"/>
          </a:xfrm>
          <a:prstGeom prst="rect">
            <a:avLst/>
          </a:prstGeom>
          <a:solidFill>
            <a:srgbClr val="F3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" y="6008747"/>
            <a:ext cx="1368152" cy="5291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2" y="6138549"/>
            <a:ext cx="6756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 Evaluation des Enseignements par les étudiants (EEE) </a:t>
            </a:r>
            <a:r>
              <a:rPr lang="mr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avril 2018 | #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suplorraine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172953"/>
            <a:ext cx="85689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Blip>
                <a:blip r:embed="rId3"/>
              </a:buBlip>
            </a:pPr>
            <a:r>
              <a:rPr lang="fr-FR" sz="2000" b="1" dirty="0"/>
              <a:t>Introduction</a:t>
            </a:r>
            <a:br>
              <a:rPr lang="fr-FR" sz="2000" b="1" dirty="0"/>
            </a:br>
            <a:r>
              <a:rPr lang="fr-FR" sz="2000" dirty="0"/>
              <a:t>Thierry Cachot, Vice-président délégué Amélioration continue de l'offre de formation </a:t>
            </a:r>
            <a:r>
              <a:rPr lang="mr-IN" sz="2000" dirty="0"/>
              <a:t>–</a:t>
            </a:r>
            <a:r>
              <a:rPr lang="fr-FR" sz="2000" dirty="0"/>
              <a:t> Accréditation</a:t>
            </a:r>
          </a:p>
          <a:p>
            <a:pPr marL="800100" lvl="1" indent="-342900">
              <a:spcBef>
                <a:spcPts val="1200"/>
              </a:spcBef>
              <a:buBlip>
                <a:blip r:embed="rId3"/>
              </a:buBlip>
            </a:pPr>
            <a:r>
              <a:rPr lang="fr-FR" sz="2000" b="1" dirty="0"/>
              <a:t>De quoi parle-t-on ?</a:t>
            </a:r>
          </a:p>
          <a:p>
            <a:pPr marL="1257300" lvl="2" indent="-342900">
              <a:buBlip>
                <a:blip r:embed="rId3"/>
              </a:buBlip>
            </a:pPr>
            <a:r>
              <a:rPr lang="fr-FR" sz="2000" b="1" dirty="0"/>
              <a:t>L’EEE, un objet non neutre. </a:t>
            </a:r>
            <a:r>
              <a:rPr lang="fr-FR" sz="2000" dirty="0"/>
              <a:t>Pascal </a:t>
            </a:r>
            <a:r>
              <a:rPr lang="fr-FR" sz="2000" dirty="0" err="1"/>
              <a:t>Dertroz</a:t>
            </a:r>
            <a:r>
              <a:rPr lang="fr-FR" sz="2000" dirty="0"/>
              <a:t> </a:t>
            </a:r>
          </a:p>
          <a:p>
            <a:pPr marL="1257300" lvl="2" indent="-342900">
              <a:buBlip>
                <a:blip r:embed="rId3"/>
              </a:buBlip>
            </a:pPr>
            <a:r>
              <a:rPr lang="fr-FR" sz="2000" b="1" dirty="0"/>
              <a:t>Que recouvre la qualité en pédagogie ? </a:t>
            </a:r>
            <a:r>
              <a:rPr lang="fr-FR" sz="2000" dirty="0"/>
              <a:t>Nathalie Younes</a:t>
            </a:r>
          </a:p>
          <a:p>
            <a:pPr marL="1257300" lvl="2" indent="-342900">
              <a:buBlip>
                <a:blip r:embed="rId3"/>
              </a:buBlip>
            </a:pPr>
            <a:r>
              <a:rPr lang="fr-FR" sz="2000" b="1" dirty="0"/>
              <a:t>Echanges</a:t>
            </a:r>
          </a:p>
          <a:p>
            <a:pPr marL="800100" lvl="1" indent="-342900">
              <a:spcBef>
                <a:spcPts val="1200"/>
              </a:spcBef>
              <a:buBlip>
                <a:blip r:embed="rId3"/>
              </a:buBlip>
            </a:pPr>
            <a:r>
              <a:rPr lang="fr-FR" sz="2000" b="1" dirty="0"/>
              <a:t>Quelle mise en œuvre de l’EEE ?</a:t>
            </a:r>
          </a:p>
          <a:p>
            <a:pPr marL="1257300" lvl="2" indent="-342900">
              <a:buBlip>
                <a:blip r:embed="rId3"/>
              </a:buBlip>
            </a:pPr>
            <a:r>
              <a:rPr lang="fr-FR" sz="2000" b="1" dirty="0"/>
              <a:t>Exemple de l’Université de Lorraine. </a:t>
            </a:r>
            <a:r>
              <a:rPr lang="fr-FR" sz="2000" dirty="0"/>
              <a:t>Cédric </a:t>
            </a:r>
            <a:r>
              <a:rPr lang="fr-FR" sz="2000" dirty="0" err="1"/>
              <a:t>Sanlis</a:t>
            </a:r>
            <a:endParaRPr lang="fr-FR" sz="2000" dirty="0"/>
          </a:p>
          <a:p>
            <a:pPr marL="1257300" lvl="2" indent="-342900">
              <a:buBlip>
                <a:blip r:embed="rId3"/>
              </a:buBlip>
            </a:pPr>
            <a:r>
              <a:rPr lang="fr-FR" sz="2000" b="1" dirty="0"/>
              <a:t>Exemple de l’Université de Liège. </a:t>
            </a:r>
            <a:r>
              <a:rPr lang="fr-FR" sz="2000" dirty="0"/>
              <a:t>Pascal </a:t>
            </a:r>
            <a:r>
              <a:rPr lang="fr-FR" sz="2000" dirty="0" err="1"/>
              <a:t>Detroz</a:t>
            </a:r>
            <a:endParaRPr lang="fr-FR" sz="2000" dirty="0"/>
          </a:p>
          <a:p>
            <a:pPr marL="1257300" lvl="2" indent="-342900">
              <a:buBlip>
                <a:blip r:embed="rId3"/>
              </a:buBlip>
            </a:pPr>
            <a:r>
              <a:rPr lang="fr-FR" sz="2000" b="1" dirty="0"/>
              <a:t>Echanges</a:t>
            </a:r>
          </a:p>
          <a:p>
            <a:pPr marL="800100" lvl="1" indent="-342900">
              <a:spcBef>
                <a:spcPts val="1200"/>
              </a:spcBef>
              <a:buBlip>
                <a:blip r:embed="rId3"/>
              </a:buBlip>
            </a:pPr>
            <a:r>
              <a:rPr lang="fr-FR" sz="2000" b="1" dirty="0"/>
              <a:t>Quels effets sur les pratiques pédagogiques à l’université ?</a:t>
            </a:r>
          </a:p>
          <a:p>
            <a:pPr marL="1257300" lvl="2" indent="-342900">
              <a:buBlip>
                <a:blip r:embed="rId3"/>
              </a:buBlip>
            </a:pPr>
            <a:r>
              <a:rPr lang="fr-FR" sz="2000" b="1" dirty="0"/>
              <a:t>Le regard de la recherche. </a:t>
            </a:r>
            <a:r>
              <a:rPr lang="fr-FR" sz="2000" dirty="0" err="1"/>
              <a:t>Saeed</a:t>
            </a:r>
            <a:r>
              <a:rPr lang="fr-FR" sz="2000" dirty="0"/>
              <a:t> </a:t>
            </a:r>
            <a:r>
              <a:rPr lang="fr-FR" sz="2000" dirty="0" err="1"/>
              <a:t>Paivandi</a:t>
            </a:r>
            <a:r>
              <a:rPr lang="fr-FR" sz="2000" dirty="0"/>
              <a:t> et Nathalie </a:t>
            </a:r>
            <a:r>
              <a:rPr lang="fr-FR" sz="2000" dirty="0" err="1"/>
              <a:t>Younès</a:t>
            </a:r>
            <a:endParaRPr lang="fr-FR" sz="2000" dirty="0"/>
          </a:p>
          <a:p>
            <a:pPr marL="1257300" lvl="2" indent="-342900">
              <a:buBlip>
                <a:blip r:embed="rId3"/>
              </a:buBlip>
            </a:pPr>
            <a:r>
              <a:rPr lang="fr-FR" sz="2000" b="1" dirty="0"/>
              <a:t>Echanges</a:t>
            </a:r>
          </a:p>
          <a:p>
            <a:pPr marL="800100" lvl="1" indent="-342900">
              <a:spcBef>
                <a:spcPts val="1200"/>
              </a:spcBef>
              <a:buBlip>
                <a:blip r:embed="rId3"/>
              </a:buBlip>
            </a:pPr>
            <a:r>
              <a:rPr lang="fr-FR" sz="2000" b="1" dirty="0"/>
              <a:t>Conclusion</a:t>
            </a:r>
          </a:p>
          <a:p>
            <a:pPr lvl="1"/>
            <a:r>
              <a:rPr lang="fr-FR" sz="2000" b="1" dirty="0"/>
              <a:t>       </a:t>
            </a:r>
            <a:r>
              <a:rPr lang="fr-FR" sz="2000" dirty="0"/>
              <a:t>Sabine </a:t>
            </a:r>
            <a:r>
              <a:rPr lang="fr-FR" sz="2000" dirty="0" err="1"/>
              <a:t>Chaupain</a:t>
            </a:r>
            <a:r>
              <a:rPr lang="fr-FR" sz="2000" dirty="0"/>
              <a:t>-Guillot, Vice-présidente du Conseil de la Formation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8461"/>
            <a:ext cx="936104" cy="6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949280"/>
            <a:ext cx="8568952" cy="648072"/>
          </a:xfrm>
          <a:prstGeom prst="rect">
            <a:avLst/>
          </a:prstGeom>
          <a:solidFill>
            <a:srgbClr val="F3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" y="6008747"/>
            <a:ext cx="1368152" cy="5291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2" y="6138549"/>
            <a:ext cx="6756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 Evaluation des Enseignements par les étudiants (EEE) </a:t>
            </a:r>
            <a:r>
              <a:rPr lang="mr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avril 2018 | #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suplorraine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051722" y="548680"/>
            <a:ext cx="475252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F36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2060848"/>
            <a:ext cx="85689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Blip>
                <a:blip r:embed="rId3"/>
              </a:buBlip>
            </a:pPr>
            <a:r>
              <a:rPr lang="fr-FR" sz="2800" b="1" dirty="0"/>
              <a:t>Thierry Cachot</a:t>
            </a:r>
            <a:br>
              <a:rPr lang="fr-FR" sz="2800" b="1" dirty="0"/>
            </a:br>
            <a:r>
              <a:rPr lang="fr-FR" sz="2800" dirty="0"/>
              <a:t>Vice-Président délégué Amélioration continue de l'offre de formation </a:t>
            </a:r>
            <a:r>
              <a:rPr lang="mr-IN" sz="2800" dirty="0"/>
              <a:t>–</a:t>
            </a:r>
            <a:r>
              <a:rPr lang="fr-FR" sz="2800" dirty="0"/>
              <a:t> Accréditation</a:t>
            </a:r>
            <a:br>
              <a:rPr lang="fr-FR" sz="2800" dirty="0"/>
            </a:br>
            <a:endParaRPr lang="fr-FR" sz="2800" dirty="0"/>
          </a:p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68711" cy="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949280"/>
            <a:ext cx="8568952" cy="648072"/>
          </a:xfrm>
          <a:prstGeom prst="rect">
            <a:avLst/>
          </a:prstGeom>
          <a:solidFill>
            <a:srgbClr val="F3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" y="6008747"/>
            <a:ext cx="1368152" cy="5291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2" y="6138549"/>
            <a:ext cx="6756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 Evaluation des Enseignements par les étudiants (EEE) </a:t>
            </a:r>
            <a:r>
              <a:rPr lang="mr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avril 2018 | #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suplorraine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172989" y="548680"/>
            <a:ext cx="4798023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36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quoi parle-t-on 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5" y="1772816"/>
            <a:ext cx="83529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Blip>
                <a:blip r:embed="rId3"/>
              </a:buBlip>
            </a:pPr>
            <a:r>
              <a:rPr lang="fr-FR" sz="2400" b="1" dirty="0"/>
              <a:t>L’EEE, un objet non neutre. Pascal </a:t>
            </a:r>
            <a:r>
              <a:rPr lang="fr-FR" sz="2400" b="1" dirty="0" err="1"/>
              <a:t>Dertroz</a:t>
            </a:r>
            <a:r>
              <a:rPr lang="fr-FR" sz="2400" b="1" dirty="0"/>
              <a:t> </a:t>
            </a:r>
            <a:r>
              <a:rPr lang="fr-FR" sz="2400" i="1" dirty="0"/>
              <a:t>Contextualisation, finalités, questions soulevées par l’EEE</a:t>
            </a:r>
            <a:br>
              <a:rPr lang="fr-FR" sz="2400" dirty="0"/>
            </a:br>
            <a:endParaRPr lang="fr-FR" sz="2400" dirty="0"/>
          </a:p>
          <a:p>
            <a:pPr marL="742950" lvl="1" indent="-285750">
              <a:buBlip>
                <a:blip r:embed="rId3"/>
              </a:buBlip>
            </a:pPr>
            <a:r>
              <a:rPr lang="fr-FR" sz="2400" b="1" dirty="0"/>
              <a:t>Que recouvre la qualité en pédagogie ? Nathalie Younes</a:t>
            </a:r>
            <a:br>
              <a:rPr lang="fr-FR" sz="2400" b="1" dirty="0"/>
            </a:br>
            <a:r>
              <a:rPr lang="fr-FR" sz="2400" i="1" dirty="0"/>
              <a:t>Quelles caractéristiques d’un enseignement de qualité ?</a:t>
            </a:r>
            <a:br>
              <a:rPr lang="fr-FR" sz="2400" i="1" dirty="0"/>
            </a:br>
            <a:r>
              <a:rPr lang="fr-FR" sz="2400" i="1" dirty="0"/>
              <a:t>Que veut-on favoriser, à travers l’EEE ?</a:t>
            </a:r>
          </a:p>
          <a:p>
            <a:pPr lvl="1"/>
            <a:endParaRPr lang="fr-FR" sz="2400" dirty="0"/>
          </a:p>
          <a:p>
            <a:pPr marL="742950" lvl="1" indent="-285750">
              <a:buBlip>
                <a:blip r:embed="rId3"/>
              </a:buBlip>
            </a:pPr>
            <a:r>
              <a:rPr lang="fr-FR" sz="2400" b="1" dirty="0"/>
              <a:t>Echanges </a:t>
            </a:r>
            <a:r>
              <a:rPr lang="fr-FR" sz="2400" dirty="0"/>
              <a:t> 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68711" cy="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5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949280"/>
            <a:ext cx="8568952" cy="648072"/>
          </a:xfrm>
          <a:prstGeom prst="rect">
            <a:avLst/>
          </a:prstGeom>
          <a:solidFill>
            <a:srgbClr val="F3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" y="6008747"/>
            <a:ext cx="1368152" cy="5291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2" y="6138549"/>
            <a:ext cx="6756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 Evaluation des Enseignements par les étudiants (EEE) </a:t>
            </a:r>
            <a:r>
              <a:rPr lang="mr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avril 2018 | #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suplorraine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39552" y="548680"/>
            <a:ext cx="756084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36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mise en œuvre de l’EEE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5" y="1772816"/>
            <a:ext cx="8352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Blip>
                <a:blip r:embed="rId3"/>
              </a:buBlip>
            </a:pPr>
            <a:r>
              <a:rPr lang="fr-FR" sz="2400" b="1" dirty="0"/>
              <a:t>Exemples centrés sur l’explication des choix, inscrits dans des contextes culturels et institutionnels</a:t>
            </a:r>
            <a:br>
              <a:rPr lang="fr-FR" sz="2400" b="1" dirty="0"/>
            </a:br>
            <a:r>
              <a:rPr lang="fr-FR" sz="2400" i="1" dirty="0"/>
              <a:t>Exemple de l’Université de Lorraine : Cédric </a:t>
            </a:r>
            <a:r>
              <a:rPr lang="fr-FR" sz="2400" i="1" dirty="0" err="1"/>
              <a:t>Sanlis</a:t>
            </a:r>
            <a:br>
              <a:rPr lang="fr-FR" sz="2400" i="1" dirty="0"/>
            </a:br>
            <a:r>
              <a:rPr lang="fr-FR" sz="2400" i="1" dirty="0"/>
              <a:t>Exemple de l’Université de Liège : Pascal </a:t>
            </a:r>
            <a:r>
              <a:rPr lang="fr-FR" sz="2400" i="1" dirty="0" err="1"/>
              <a:t>Detroz</a:t>
            </a:r>
            <a:endParaRPr lang="fr-FR" sz="2400" i="1" dirty="0"/>
          </a:p>
          <a:p>
            <a:pPr lvl="1"/>
            <a:endParaRPr lang="fr-FR" sz="2400" dirty="0"/>
          </a:p>
          <a:p>
            <a:pPr marL="742950" lvl="1" indent="-285750">
              <a:buBlip>
                <a:blip r:embed="rId3"/>
              </a:buBlip>
            </a:pPr>
            <a:r>
              <a:rPr lang="fr-FR" sz="2400" b="1" dirty="0"/>
              <a:t>Echanges </a:t>
            </a:r>
            <a:r>
              <a:rPr lang="fr-FR" sz="2400" dirty="0"/>
              <a:t> 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68711" cy="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949280"/>
            <a:ext cx="8568952" cy="648072"/>
          </a:xfrm>
          <a:prstGeom prst="rect">
            <a:avLst/>
          </a:prstGeom>
          <a:solidFill>
            <a:srgbClr val="F3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" y="6008747"/>
            <a:ext cx="1368152" cy="5291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2" y="6138549"/>
            <a:ext cx="6756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 Evaluation des Enseignements par les étudiants (EEE) </a:t>
            </a:r>
            <a:r>
              <a:rPr lang="mr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avril 2018 | #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suplorraine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6785" y="116632"/>
            <a:ext cx="8470431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36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effets sur les pratiques pédagogiques à l’université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2060848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Blip>
                <a:blip r:embed="rId3"/>
              </a:buBlip>
            </a:pPr>
            <a:r>
              <a:rPr lang="fr-FR" sz="2400" dirty="0"/>
              <a:t> </a:t>
            </a:r>
            <a:r>
              <a:rPr lang="fr-FR" sz="2400" b="1" dirty="0"/>
              <a:t>Le regard de la recherche – </a:t>
            </a:r>
            <a:r>
              <a:rPr lang="fr-FR" sz="2400" b="1" dirty="0" err="1"/>
              <a:t>Saeed</a:t>
            </a:r>
            <a:r>
              <a:rPr lang="fr-FR" sz="2400" b="1" dirty="0"/>
              <a:t> </a:t>
            </a:r>
            <a:r>
              <a:rPr lang="fr-FR" sz="2400" b="1" dirty="0" err="1"/>
              <a:t>Paivandi</a:t>
            </a:r>
            <a:r>
              <a:rPr lang="fr-FR" sz="2400" b="1" dirty="0"/>
              <a:t> et Nathalie </a:t>
            </a:r>
            <a:r>
              <a:rPr lang="fr-FR" sz="2400" b="1" dirty="0" err="1"/>
              <a:t>Younès</a:t>
            </a:r>
            <a:endParaRPr lang="fr-FR" sz="2400" b="1" dirty="0"/>
          </a:p>
          <a:p>
            <a:pPr lvl="1"/>
            <a:r>
              <a:rPr lang="fr-FR" sz="2400" i="1" dirty="0"/>
              <a:t>     Résultats d’études et d’enquêtes auprès d’enseignants. </a:t>
            </a:r>
          </a:p>
          <a:p>
            <a:pPr lvl="1"/>
            <a:endParaRPr lang="fr-FR" sz="2400" dirty="0"/>
          </a:p>
          <a:p>
            <a:pPr marL="742950" lvl="1" indent="-285750">
              <a:buBlip>
                <a:blip r:embed="rId3"/>
              </a:buBlip>
            </a:pPr>
            <a:r>
              <a:rPr lang="fr-FR" sz="2400" b="1" dirty="0"/>
              <a:t>Echanges</a:t>
            </a:r>
            <a:endParaRPr lang="fr-FR" sz="2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68711" cy="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949280"/>
            <a:ext cx="8568952" cy="648072"/>
          </a:xfrm>
          <a:prstGeom prst="rect">
            <a:avLst/>
          </a:prstGeom>
          <a:solidFill>
            <a:srgbClr val="F3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" y="6008747"/>
            <a:ext cx="1368152" cy="5291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2" y="6138549"/>
            <a:ext cx="6756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 Evaluation des Enseignements par les étudiants (EEE) </a:t>
            </a:r>
            <a:r>
              <a:rPr lang="mr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avril 2018 | #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suplorraine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216710" y="548680"/>
            <a:ext cx="471058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36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9512" y="2348880"/>
            <a:ext cx="897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Blip>
                <a:blip r:embed="rId3"/>
              </a:buBlip>
            </a:pPr>
            <a:r>
              <a:rPr lang="fr-FR" sz="3600" dirty="0"/>
              <a:t>  </a:t>
            </a:r>
            <a:r>
              <a:rPr lang="fr-FR" sz="2800" b="1" dirty="0"/>
              <a:t>Sabine </a:t>
            </a:r>
            <a:r>
              <a:rPr lang="fr-FR" sz="2800" b="1" dirty="0" err="1"/>
              <a:t>Chaupain</a:t>
            </a:r>
            <a:r>
              <a:rPr lang="fr-FR" sz="2800" b="1" dirty="0"/>
              <a:t> Guillot</a:t>
            </a:r>
            <a:br>
              <a:rPr lang="fr-FR" sz="2800" b="1" dirty="0"/>
            </a:br>
            <a:r>
              <a:rPr lang="fr-FR" sz="2800" dirty="0"/>
              <a:t>Vice-Présidente du Conseil de la Formation</a:t>
            </a:r>
            <a:br>
              <a:rPr lang="fr-FR" sz="2800" dirty="0"/>
            </a:br>
            <a:r>
              <a:rPr lang="fr-FR" sz="2400" dirty="0"/>
              <a:t>    </a:t>
            </a:r>
          </a:p>
          <a:p>
            <a:pPr lvl="1"/>
            <a:r>
              <a:rPr lang="fr-FR" sz="8800" dirty="0"/>
              <a:t> 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29" y="222916"/>
            <a:ext cx="1428751" cy="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85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168</Words>
  <Application>Microsoft Office PowerPoint</Application>
  <PresentationFormat>Affichage à l'écran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Mangal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Gury</dc:creator>
  <cp:lastModifiedBy>Philippe Vatel</cp:lastModifiedBy>
  <cp:revision>37</cp:revision>
  <dcterms:created xsi:type="dcterms:W3CDTF">2018-04-05T07:27:36Z</dcterms:created>
  <dcterms:modified xsi:type="dcterms:W3CDTF">2018-04-17T05:44:51Z</dcterms:modified>
</cp:coreProperties>
</file>