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20" r:id="rId3"/>
    <p:sldId id="321" r:id="rId4"/>
    <p:sldId id="322" r:id="rId5"/>
    <p:sldId id="323" r:id="rId6"/>
    <p:sldId id="324" r:id="rId7"/>
    <p:sldId id="329" r:id="rId8"/>
    <p:sldId id="326" r:id="rId9"/>
    <p:sldId id="260" r:id="rId10"/>
    <p:sldId id="327" r:id="rId11"/>
    <p:sldId id="328" r:id="rId12"/>
    <p:sldId id="319" r:id="rId13"/>
    <p:sldId id="325" r:id="rId14"/>
    <p:sldId id="331" r:id="rId15"/>
    <p:sldId id="330" r:id="rId16"/>
    <p:sldId id="332" r:id="rId17"/>
    <p:sldId id="333" r:id="rId18"/>
    <p:sldId id="334" r:id="rId19"/>
    <p:sldId id="335" r:id="rId20"/>
    <p:sldId id="338" r:id="rId21"/>
    <p:sldId id="343" r:id="rId22"/>
    <p:sldId id="346" r:id="rId23"/>
    <p:sldId id="345" r:id="rId24"/>
    <p:sldId id="344" r:id="rId25"/>
    <p:sldId id="336" r:id="rId26"/>
    <p:sldId id="337" r:id="rId27"/>
    <p:sldId id="340" r:id="rId28"/>
    <p:sldId id="339" r:id="rId29"/>
    <p:sldId id="342" r:id="rId30"/>
    <p:sldId id="341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7735"/>
    <a:srgbClr val="00FA00"/>
    <a:srgbClr val="F84C00"/>
    <a:srgbClr val="FE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61"/>
    <p:restoredTop sz="94632"/>
  </p:normalViewPr>
  <p:slideViewPr>
    <p:cSldViewPr snapToGrid="0" snapToObjects="1">
      <p:cViewPr varScale="1">
        <p:scale>
          <a:sx n="90" d="100"/>
          <a:sy n="90" d="100"/>
        </p:scale>
        <p:origin x="94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D14386-8B2C-5D47-8EFE-8D52DC144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A765732-9BCD-3042-A259-DA9F60D2DA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3ECC75-F803-CC4A-813F-A90D377C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17/04/2018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3551C7-E3BE-624A-B5C3-97C6AF76E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BFDBB7-6289-E54E-977F-524588684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8434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C06259-294C-3A43-A694-5240EC00A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AC00EEE-3C91-B04B-A492-D733E5ED6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FFC6DD-3E30-B646-8D11-ABC639CD2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17/04/2018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FC22E89-5865-BC4E-904F-7F0B5584C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87C5F4-2C95-8547-8674-7A1527FA7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959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932A853-AFD6-404F-99EB-4170AF8CE6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B04D29-2135-AF46-A45C-E59414BE1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75F168-FFAB-0B4C-8032-94761987C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17/04/2018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ABF0AE-BA3C-3741-9F72-8C9255CDC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33ECAB-3DF4-2B48-8DB9-4281452E6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228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17902-7701-AF48-A701-E6E264E8B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B24237-FB5A-3549-A142-C4F89CCC0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E53705-954F-724B-8480-D174CD7E8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17/04/2018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FD7A30-9CDD-834B-AF51-A0F741DAC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0767F3-A78E-E149-BF71-E5044D6D1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8271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1FE26E-AB32-AF47-931F-9631EAFE0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13777C-51F4-4C4B-8ED3-6D37E1744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59B2AA-424E-554C-B182-DD7F4DD9C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17/04/2018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758B42-F3D1-D64F-840A-003D63AFC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9F3EEA-8FE2-9F46-881D-D802DC01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9145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72673F-CE1E-864B-91CC-051F0C2F6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BDE837-75E0-044F-B87A-E91D0D9C6C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DEC469E-6F78-4F41-87BF-CACF90B4A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4A5EFB-D48F-9544-83AE-54E13B13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17/04/2018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EC060C-F269-1444-B934-8ACEF884A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D676FB-8FF8-CE4E-B085-1481D74FD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7096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481F69-61F0-8840-BF93-D4ED9B893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B11758-EC86-C24C-9225-9A3FDD72C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DC65EF7-8A8C-7C4B-92C8-2287A9909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E02458-9C3E-244B-A58A-0BBAE1866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B98A1DA-5941-A845-A296-ECEE99B66D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5A4275C-9BEB-A148-8E4B-5B858C2CB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17/04/2018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F877B16-DBDD-B045-AA1F-887F117BA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3DC3F23-3788-2C43-9B29-F05CE18D9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15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633D61-72F8-894A-B7D0-6880D092B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3B9BEF9-7C76-054C-9EF7-217DF71E0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17/04/2018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2C8EDA-1FAE-1E40-A0CD-DD9CA5ADE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63FAB2A-8AFA-D641-99FE-E69B02A68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728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721B238-7821-3E43-85B4-A1A5E2EFA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17/04/2018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C4D9C6-CE6F-2147-9557-1EC806401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66E95C-D9E5-1449-911D-4CDBEC64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983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59181-3253-C149-AC9B-376D3D76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A3DA56-2970-6E43-AE77-00C02A6FD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DB29F8E-93E1-1141-AECB-4250C9058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107BE5-985F-BE42-9F49-C5BA0668E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17/04/2018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5D20CA-AD6D-094D-AEE2-659C7D6C0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14FE27-8A93-3641-A828-BF394A60E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992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D5C862-3DE3-2D45-BBDA-F25AABA15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288E43C4-2BAE-314C-B0C9-3CF1BAC7FD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5D5181-E60D-F34A-A086-1768DBFBF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992CF9-EDED-2246-AF15-6A6A4540B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24998-7E59-7D46-93E3-63B4E2B9B51A}" type="datetimeFigureOut">
              <a:rPr lang="fr-FR" smtClean="0"/>
              <a:t>17/04/2018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3F439E-1BA9-F848-8465-95089412F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ACC20A-336D-D14B-A8B6-7B99F2861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1416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5D09CA5-2009-D740-A7BB-96A2BCB2F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9A8310-D191-BA4C-9EEA-10DAD036E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F3FE74-3AA3-514C-92B4-27ABC3B7B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24998-7E59-7D46-93E3-63B4E2B9B51A}" type="datetimeFigureOut">
              <a:rPr lang="fr-FR" smtClean="0"/>
              <a:t>17/04/2018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966CDB-85FE-614A-861E-85296A6B89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B2827B-CEB4-FD4F-A487-00A067FB8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AD187-ADD7-2B40-B09A-6F1A0B9EA2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168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798201C-0900-C94E-B2A3-A14DF9DBF7F4}"/>
              </a:ext>
            </a:extLst>
          </p:cNvPr>
          <p:cNvSpPr txBox="1"/>
          <p:nvPr/>
        </p:nvSpPr>
        <p:spPr>
          <a:xfrm>
            <a:off x="556054" y="271849"/>
            <a:ext cx="942649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L’</a:t>
            </a:r>
            <a:r>
              <a:rPr lang="fr-FR" sz="5400" b="1" dirty="0">
                <a:solidFill>
                  <a:srgbClr val="00FA00"/>
                </a:solidFill>
              </a:rPr>
              <a:t>É</a:t>
            </a:r>
            <a:r>
              <a:rPr lang="fr-FR" sz="5400" b="1" dirty="0">
                <a:solidFill>
                  <a:srgbClr val="FE7735"/>
                </a:solidFill>
              </a:rPr>
              <a:t>valuation des </a:t>
            </a:r>
            <a:r>
              <a:rPr lang="fr-FR" sz="5400" b="1" dirty="0">
                <a:solidFill>
                  <a:srgbClr val="00FA00"/>
                </a:solidFill>
              </a:rPr>
              <a:t>E</a:t>
            </a:r>
            <a:r>
              <a:rPr lang="fr-FR" sz="5400" b="1" dirty="0">
                <a:solidFill>
                  <a:srgbClr val="FE7735"/>
                </a:solidFill>
              </a:rPr>
              <a:t>nseignements </a:t>
            </a:r>
          </a:p>
          <a:p>
            <a:r>
              <a:rPr lang="fr-FR" sz="5400" b="1" dirty="0">
                <a:solidFill>
                  <a:srgbClr val="FE7735"/>
                </a:solidFill>
              </a:rPr>
              <a:t>par les </a:t>
            </a:r>
            <a:r>
              <a:rPr lang="fr-FR" sz="5400" b="1" dirty="0">
                <a:solidFill>
                  <a:srgbClr val="00FA00"/>
                </a:solidFill>
              </a:rPr>
              <a:t>É</a:t>
            </a:r>
            <a:r>
              <a:rPr lang="fr-FR" sz="5400" b="1" dirty="0">
                <a:solidFill>
                  <a:srgbClr val="FE7735"/>
                </a:solidFill>
              </a:rPr>
              <a:t>tudiants : un objet </a:t>
            </a:r>
          </a:p>
          <a:p>
            <a:r>
              <a:rPr lang="fr-FR" sz="5400" b="1" dirty="0">
                <a:solidFill>
                  <a:srgbClr val="FE7735"/>
                </a:solidFill>
              </a:rPr>
              <a:t>de </a:t>
            </a:r>
            <a:r>
              <a:rPr lang="fr-FR" sz="5400" b="1" dirty="0">
                <a:solidFill>
                  <a:srgbClr val="00FA00"/>
                </a:solidFill>
              </a:rPr>
              <a:t>polémique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DB7F457-F740-AF48-87E5-BDF9E7005583}"/>
              </a:ext>
            </a:extLst>
          </p:cNvPr>
          <p:cNvSpPr txBox="1"/>
          <p:nvPr/>
        </p:nvSpPr>
        <p:spPr>
          <a:xfrm>
            <a:off x="7405816" y="5342239"/>
            <a:ext cx="401000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00FA00"/>
                </a:solidFill>
              </a:rPr>
              <a:t>Pascal Detroz</a:t>
            </a:r>
          </a:p>
          <a:p>
            <a:r>
              <a:rPr lang="fr-FR" sz="2800" b="1" dirty="0">
                <a:solidFill>
                  <a:srgbClr val="00FA00"/>
                </a:solidFill>
              </a:rPr>
              <a:t>11 avril 2018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43423AC-AA1A-B64B-AF26-96F2B166E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89" y="5445905"/>
            <a:ext cx="1873517" cy="81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66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B6DB8F7D-518C-674D-BCA3-6295C478D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3" y="1525003"/>
            <a:ext cx="3886199" cy="38861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98FA8D4-BB44-C74F-AF0E-BECDCD8D28F9}"/>
              </a:ext>
            </a:extLst>
          </p:cNvPr>
          <p:cNvSpPr/>
          <p:nvPr/>
        </p:nvSpPr>
        <p:spPr>
          <a:xfrm>
            <a:off x="5426242" y="1525003"/>
            <a:ext cx="629652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4000" b="1" dirty="0">
                <a:solidFill>
                  <a:srgbClr val="00FA00"/>
                </a:solidFill>
              </a:rPr>
              <a:t>serrer - desserrer les vis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4000" b="1" dirty="0">
                <a:solidFill>
                  <a:srgbClr val="00FA00"/>
                </a:solidFill>
              </a:rPr>
              <a:t>faire levier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4000" b="1" dirty="0">
                <a:solidFill>
                  <a:srgbClr val="00FA00"/>
                </a:solidFill>
              </a:rPr>
              <a:t>exercer une pression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4000" b="1" dirty="0">
                <a:solidFill>
                  <a:srgbClr val="00FA00"/>
                </a:solidFill>
              </a:rPr>
              <a:t>ciseler du bois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4000" b="1" dirty="0">
                <a:solidFill>
                  <a:srgbClr val="00FA00"/>
                </a:solidFill>
              </a:rPr>
              <a:t>mesurer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4000" b="1" dirty="0">
                <a:solidFill>
                  <a:srgbClr val="00FA00"/>
                </a:solidFill>
              </a:rPr>
              <a:t>mélanger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4000" b="1" dirty="0">
                <a:solidFill>
                  <a:srgbClr val="00FA00"/>
                </a:solidFill>
              </a:rPr>
              <a:t>caler une table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4000" b="1" dirty="0">
                <a:solidFill>
                  <a:srgbClr val="00FA00"/>
                </a:solidFill>
              </a:rPr>
              <a:t>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BE" sz="4000" b="1" dirty="0">
              <a:solidFill>
                <a:srgbClr val="00FA00"/>
              </a:solidFill>
            </a:endParaRPr>
          </a:p>
          <a:p>
            <a:endParaRPr lang="fr-FR" sz="4000" b="1" dirty="0">
              <a:solidFill>
                <a:srgbClr val="FE7735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8B6D67-0272-5148-9F44-C6BD94E7B8A5}"/>
              </a:ext>
            </a:extLst>
          </p:cNvPr>
          <p:cNvSpPr/>
          <p:nvPr/>
        </p:nvSpPr>
        <p:spPr>
          <a:xfrm>
            <a:off x="136007" y="493761"/>
            <a:ext cx="108779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4000" b="1" dirty="0">
                <a:solidFill>
                  <a:srgbClr val="00FA00"/>
                </a:solidFill>
              </a:rPr>
              <a:t>Un outil peu onéreux, qui prend peu de place pour</a:t>
            </a:r>
          </a:p>
        </p:txBody>
      </p:sp>
    </p:spTree>
    <p:extLst>
      <p:ext uri="{BB962C8B-B14F-4D97-AF65-F5344CB8AC3E}">
        <p14:creationId xmlns:p14="http://schemas.microsoft.com/office/powerpoint/2010/main" val="1609836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D362BA48-4C49-864D-A7A0-02C73B06E88E}"/>
              </a:ext>
            </a:extLst>
          </p:cNvPr>
          <p:cNvSpPr/>
          <p:nvPr/>
        </p:nvSpPr>
        <p:spPr>
          <a:xfrm>
            <a:off x="4690311" y="3444582"/>
            <a:ext cx="2556712" cy="1439782"/>
          </a:xfrm>
          <a:prstGeom prst="ellipse">
            <a:avLst/>
          </a:prstGeom>
          <a:solidFill>
            <a:srgbClr val="FE77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Des finalités souvent multiples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90652F0-A6DC-9543-88FF-3A2C8FDA15BD}"/>
              </a:ext>
            </a:extLst>
          </p:cNvPr>
          <p:cNvSpPr/>
          <p:nvPr/>
        </p:nvSpPr>
        <p:spPr>
          <a:xfrm>
            <a:off x="2616870" y="1636296"/>
            <a:ext cx="2556712" cy="1439782"/>
          </a:xfrm>
          <a:prstGeom prst="ellipse">
            <a:avLst/>
          </a:prstGeom>
          <a:solidFill>
            <a:srgbClr val="FE77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Formatives / pédagogiques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6BC8C51-5958-774F-94C6-D3910D3ACA00}"/>
              </a:ext>
            </a:extLst>
          </p:cNvPr>
          <p:cNvSpPr/>
          <p:nvPr/>
        </p:nvSpPr>
        <p:spPr>
          <a:xfrm>
            <a:off x="6767762" y="1636296"/>
            <a:ext cx="2556712" cy="1439782"/>
          </a:xfrm>
          <a:prstGeom prst="ellipse">
            <a:avLst/>
          </a:prstGeom>
          <a:solidFill>
            <a:srgbClr val="FE77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Sélections / promotions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B16A1E3-C2C5-7449-B5A8-D4DB9B506172}"/>
              </a:ext>
            </a:extLst>
          </p:cNvPr>
          <p:cNvSpPr/>
          <p:nvPr/>
        </p:nvSpPr>
        <p:spPr>
          <a:xfrm>
            <a:off x="7804483" y="4275217"/>
            <a:ext cx="2556712" cy="1439782"/>
          </a:xfrm>
          <a:prstGeom prst="ellipse">
            <a:avLst/>
          </a:prstGeom>
          <a:solidFill>
            <a:srgbClr val="FE77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Rendre des comptes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89175D1-EC45-8442-BCDD-926ACB6CA261}"/>
              </a:ext>
            </a:extLst>
          </p:cNvPr>
          <p:cNvSpPr/>
          <p:nvPr/>
        </p:nvSpPr>
        <p:spPr>
          <a:xfrm>
            <a:off x="1576137" y="4275218"/>
            <a:ext cx="2556712" cy="1439782"/>
          </a:xfrm>
          <a:prstGeom prst="ellipse">
            <a:avLst/>
          </a:prstGeom>
          <a:solidFill>
            <a:srgbClr val="FE77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Marketing pédagogique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A6FFC45-2FE9-A246-BC43-FFD72A2F9E6C}"/>
              </a:ext>
            </a:extLst>
          </p:cNvPr>
          <p:cNvSpPr/>
          <p:nvPr/>
        </p:nvSpPr>
        <p:spPr>
          <a:xfrm>
            <a:off x="4714375" y="5370088"/>
            <a:ext cx="2556712" cy="1439782"/>
          </a:xfrm>
          <a:prstGeom prst="ellipse">
            <a:avLst/>
          </a:prstGeom>
          <a:solidFill>
            <a:srgbClr val="FE77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dirty="0"/>
              <a:t>Gouvernance par les chiffres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87745E6-C42D-AE49-B8BA-C65013848904}"/>
              </a:ext>
            </a:extLst>
          </p:cNvPr>
          <p:cNvCxnSpPr>
            <a:cxnSpLocks/>
            <a:stCxn id="2" idx="1"/>
            <a:endCxn id="6" idx="5"/>
          </p:cNvCxnSpPr>
          <p:nvPr/>
        </p:nvCxnSpPr>
        <p:spPr>
          <a:xfrm flipH="1" flipV="1">
            <a:off x="4799160" y="2865227"/>
            <a:ext cx="265573" cy="790206"/>
          </a:xfrm>
          <a:prstGeom prst="straightConnector1">
            <a:avLst/>
          </a:prstGeom>
          <a:ln w="34925">
            <a:solidFill>
              <a:srgbClr val="00F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F258FD1-FD9F-5E44-AE29-80C61F27FB11}"/>
              </a:ext>
            </a:extLst>
          </p:cNvPr>
          <p:cNvCxnSpPr>
            <a:cxnSpLocks/>
            <a:stCxn id="2" idx="7"/>
            <a:endCxn id="7" idx="3"/>
          </p:cNvCxnSpPr>
          <p:nvPr/>
        </p:nvCxnSpPr>
        <p:spPr>
          <a:xfrm flipV="1">
            <a:off x="6872601" y="2865227"/>
            <a:ext cx="269583" cy="790206"/>
          </a:xfrm>
          <a:prstGeom prst="straightConnector1">
            <a:avLst/>
          </a:prstGeom>
          <a:ln w="34925">
            <a:solidFill>
              <a:srgbClr val="00F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5EA3B8B-6CDA-5B41-8D80-73FCB3249D01}"/>
              </a:ext>
            </a:extLst>
          </p:cNvPr>
          <p:cNvCxnSpPr>
            <a:cxnSpLocks/>
            <a:stCxn id="2" idx="2"/>
            <a:endCxn id="11" idx="7"/>
          </p:cNvCxnSpPr>
          <p:nvPr/>
        </p:nvCxnSpPr>
        <p:spPr>
          <a:xfrm flipH="1">
            <a:off x="3758427" y="4164473"/>
            <a:ext cx="931884" cy="321596"/>
          </a:xfrm>
          <a:prstGeom prst="straightConnector1">
            <a:avLst/>
          </a:prstGeom>
          <a:ln w="34925">
            <a:solidFill>
              <a:srgbClr val="00F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9F90F9D6-5F8E-BA40-A280-9F5387320499}"/>
              </a:ext>
            </a:extLst>
          </p:cNvPr>
          <p:cNvCxnSpPr>
            <a:cxnSpLocks/>
            <a:stCxn id="2" idx="6"/>
            <a:endCxn id="10" idx="1"/>
          </p:cNvCxnSpPr>
          <p:nvPr/>
        </p:nvCxnSpPr>
        <p:spPr>
          <a:xfrm>
            <a:off x="7247023" y="4164473"/>
            <a:ext cx="931882" cy="321595"/>
          </a:xfrm>
          <a:prstGeom prst="straightConnector1">
            <a:avLst/>
          </a:prstGeom>
          <a:ln w="34925">
            <a:solidFill>
              <a:srgbClr val="00F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C9FBEB05-21C3-464C-BA3D-F5280831A86E}"/>
              </a:ext>
            </a:extLst>
          </p:cNvPr>
          <p:cNvCxnSpPr>
            <a:cxnSpLocks/>
            <a:stCxn id="2" idx="4"/>
            <a:endCxn id="12" idx="0"/>
          </p:cNvCxnSpPr>
          <p:nvPr/>
        </p:nvCxnSpPr>
        <p:spPr>
          <a:xfrm>
            <a:off x="5968667" y="4884364"/>
            <a:ext cx="24064" cy="485724"/>
          </a:xfrm>
          <a:prstGeom prst="straightConnector1">
            <a:avLst/>
          </a:prstGeom>
          <a:ln w="34925">
            <a:solidFill>
              <a:srgbClr val="00F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EE441C8E-0451-0C46-B85F-49A82BDC1958}"/>
              </a:ext>
            </a:extLst>
          </p:cNvPr>
          <p:cNvSpPr/>
          <p:nvPr/>
        </p:nvSpPr>
        <p:spPr>
          <a:xfrm>
            <a:off x="136007" y="493761"/>
            <a:ext cx="114287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4000" b="1" dirty="0">
                <a:solidFill>
                  <a:srgbClr val="00FA00"/>
                </a:solidFill>
              </a:rPr>
              <a:t>L’EEE, un outil peu onéreux et peu contraignant pour</a:t>
            </a:r>
          </a:p>
        </p:txBody>
      </p:sp>
    </p:spTree>
    <p:extLst>
      <p:ext uri="{BB962C8B-B14F-4D97-AF65-F5344CB8AC3E}">
        <p14:creationId xmlns:p14="http://schemas.microsoft.com/office/powerpoint/2010/main" val="2397528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4BB88B-7EB5-B746-A098-2489D88241A2}"/>
              </a:ext>
            </a:extLst>
          </p:cNvPr>
          <p:cNvSpPr/>
          <p:nvPr/>
        </p:nvSpPr>
        <p:spPr>
          <a:xfrm>
            <a:off x="571499" y="228601"/>
            <a:ext cx="114219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3200" b="1" dirty="0">
                <a:solidFill>
                  <a:srgbClr val="FE7735"/>
                </a:solidFill>
              </a:rPr>
              <a:t>La stratégie universitaire est souvent dans le </a:t>
            </a:r>
            <a:r>
              <a:rPr lang="nl-BE" sz="3200" b="1" dirty="0">
                <a:solidFill>
                  <a:srgbClr val="00FA00"/>
                </a:solidFill>
              </a:rPr>
              <a:t>flou total</a:t>
            </a:r>
            <a:r>
              <a:rPr lang="nl-BE" sz="3200" b="1" dirty="0">
                <a:solidFill>
                  <a:srgbClr val="FE7735"/>
                </a:solidFill>
              </a:rPr>
              <a:t>,</a:t>
            </a:r>
            <a:r>
              <a:rPr lang="nl-BE" sz="3200" b="1" dirty="0">
                <a:solidFill>
                  <a:srgbClr val="00FA00"/>
                </a:solidFill>
              </a:rPr>
              <a:t> </a:t>
            </a:r>
            <a:r>
              <a:rPr lang="nl-BE" sz="3200" b="1" dirty="0">
                <a:solidFill>
                  <a:srgbClr val="FE7735"/>
                </a:solidFill>
              </a:rPr>
              <a:t>ce qui laisse la porte ouverte à toutes </a:t>
            </a:r>
            <a:r>
              <a:rPr lang="nl-BE" sz="3200" b="1" dirty="0">
                <a:solidFill>
                  <a:srgbClr val="00FA00"/>
                </a:solidFill>
              </a:rPr>
              <a:t>les interprétations</a:t>
            </a:r>
            <a:endParaRPr lang="fr-FR" sz="3200" b="1" dirty="0">
              <a:solidFill>
                <a:srgbClr val="00FA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784739-4AAB-A442-9A5A-8E6314DF0811}"/>
              </a:ext>
            </a:extLst>
          </p:cNvPr>
          <p:cNvSpPr/>
          <p:nvPr/>
        </p:nvSpPr>
        <p:spPr>
          <a:xfrm>
            <a:off x="571499" y="1623826"/>
            <a:ext cx="1219400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3200" b="1" dirty="0">
                <a:solidFill>
                  <a:srgbClr val="FE7735"/>
                </a:solidFill>
              </a:rPr>
              <a:t>Recueil d’information, jugement, décision…</a:t>
            </a:r>
          </a:p>
          <a:p>
            <a:endParaRPr lang="nl-BE" sz="3200" b="1" dirty="0">
              <a:solidFill>
                <a:srgbClr val="FE7735"/>
              </a:solidFill>
            </a:endParaRPr>
          </a:p>
          <a:p>
            <a:r>
              <a:rPr lang="nl-BE" sz="3200" b="1" dirty="0">
                <a:solidFill>
                  <a:srgbClr val="FE7735"/>
                </a:solidFill>
              </a:rPr>
              <a:t>Par </a:t>
            </a:r>
            <a:r>
              <a:rPr lang="nl-BE" sz="3200" b="1" dirty="0">
                <a:solidFill>
                  <a:srgbClr val="00FA00"/>
                </a:solidFill>
              </a:rPr>
              <a:t>qui</a:t>
            </a:r>
            <a:r>
              <a:rPr lang="nl-BE" sz="3200" b="1" dirty="0">
                <a:solidFill>
                  <a:srgbClr val="FE7735"/>
                </a:solidFill>
              </a:rPr>
              <a:t> ? Avec quelle(s) </a:t>
            </a:r>
            <a:r>
              <a:rPr lang="nl-BE" sz="3200" b="1" dirty="0">
                <a:solidFill>
                  <a:srgbClr val="00FA00"/>
                </a:solidFill>
              </a:rPr>
              <a:t>finalité(s)</a:t>
            </a:r>
            <a:r>
              <a:rPr lang="nl-BE" sz="3200" b="1" dirty="0">
                <a:solidFill>
                  <a:srgbClr val="FE7735"/>
                </a:solidFill>
              </a:rPr>
              <a:t> ? </a:t>
            </a:r>
            <a:r>
              <a:rPr lang="nl-BE" sz="3200" b="1" dirty="0">
                <a:solidFill>
                  <a:srgbClr val="00FA00"/>
                </a:solidFill>
              </a:rPr>
              <a:t>Comment </a:t>
            </a:r>
            <a:r>
              <a:rPr lang="nl-BE" sz="3200" b="1" dirty="0">
                <a:solidFill>
                  <a:srgbClr val="FE7735"/>
                </a:solidFill>
              </a:rPr>
              <a:t>? Quelles </a:t>
            </a:r>
            <a:r>
              <a:rPr lang="nl-BE" sz="3200" b="1" dirty="0">
                <a:solidFill>
                  <a:srgbClr val="00FA00"/>
                </a:solidFill>
              </a:rPr>
              <a:t>décisions</a:t>
            </a:r>
            <a:r>
              <a:rPr lang="nl-BE" sz="3200" b="1" dirty="0">
                <a:solidFill>
                  <a:srgbClr val="FE7735"/>
                </a:solidFill>
              </a:rPr>
              <a:t> ? Avec quelle publicité ? </a:t>
            </a:r>
          </a:p>
          <a:p>
            <a:r>
              <a:rPr lang="nl-BE" sz="3200" b="1" dirty="0">
                <a:solidFill>
                  <a:srgbClr val="FE7735"/>
                </a:solidFill>
              </a:rPr>
              <a:t>Avec quelle </a:t>
            </a:r>
            <a:r>
              <a:rPr lang="nl-BE" sz="3200" b="1" dirty="0">
                <a:solidFill>
                  <a:srgbClr val="00FA00"/>
                </a:solidFill>
              </a:rPr>
              <a:t>signification, aujourd’hui</a:t>
            </a:r>
            <a:r>
              <a:rPr lang="nl-BE" sz="3200" b="1" dirty="0">
                <a:solidFill>
                  <a:srgbClr val="FE7735"/>
                </a:solidFill>
              </a:rPr>
              <a:t>, pour la manière dont sont considérés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3200" b="1" dirty="0">
                <a:solidFill>
                  <a:srgbClr val="FE7735"/>
                </a:solidFill>
              </a:rPr>
              <a:t>les </a:t>
            </a:r>
            <a:r>
              <a:rPr lang="nl-BE" sz="3200" b="1" dirty="0">
                <a:solidFill>
                  <a:srgbClr val="00FA00"/>
                </a:solidFill>
              </a:rPr>
              <a:t>universités</a:t>
            </a:r>
            <a:r>
              <a:rPr lang="nl-BE" sz="3200" b="1" dirty="0">
                <a:solidFill>
                  <a:srgbClr val="FE7735"/>
                </a:solidFill>
              </a:rPr>
              <a:t> ?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3200" b="1" dirty="0">
                <a:solidFill>
                  <a:srgbClr val="FE7735"/>
                </a:solidFill>
              </a:rPr>
              <a:t>les </a:t>
            </a:r>
            <a:r>
              <a:rPr lang="nl-BE" sz="3200" b="1" dirty="0">
                <a:solidFill>
                  <a:srgbClr val="00FA00"/>
                </a:solidFill>
              </a:rPr>
              <a:t>enseignants-chercheurs</a:t>
            </a:r>
            <a:r>
              <a:rPr lang="nl-BE" sz="3200" b="1" dirty="0">
                <a:solidFill>
                  <a:srgbClr val="FE7735"/>
                </a:solidFill>
              </a:rPr>
              <a:t> ?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BE" sz="3200" b="1" dirty="0">
                <a:solidFill>
                  <a:srgbClr val="FE7735"/>
                </a:solidFill>
              </a:rPr>
              <a:t>les aspects spécifiques, notamment </a:t>
            </a:r>
            <a:r>
              <a:rPr lang="nl-BE" sz="3200" b="1" dirty="0">
                <a:solidFill>
                  <a:srgbClr val="00FA00"/>
                </a:solidFill>
              </a:rPr>
              <a:t>disciplinaires </a:t>
            </a:r>
            <a:r>
              <a:rPr lang="nl-BE" sz="3200" b="1" dirty="0">
                <a:solidFill>
                  <a:srgbClr val="FE7735"/>
                </a:solidFill>
              </a:rPr>
              <a:t>?</a:t>
            </a:r>
          </a:p>
          <a:p>
            <a:r>
              <a:rPr lang="nl-BE" sz="3200" b="1" dirty="0">
                <a:solidFill>
                  <a:srgbClr val="FE7735"/>
                </a:solidFill>
              </a:rPr>
              <a:t>Avec quelle évolution, </a:t>
            </a:r>
            <a:r>
              <a:rPr lang="nl-BE" sz="3200" b="1" dirty="0">
                <a:solidFill>
                  <a:srgbClr val="00FA00"/>
                </a:solidFill>
              </a:rPr>
              <a:t>demain</a:t>
            </a:r>
            <a:r>
              <a:rPr lang="nl-BE" sz="3200" b="1" dirty="0">
                <a:solidFill>
                  <a:srgbClr val="FE7735"/>
                </a:solidFill>
              </a:rPr>
              <a:t> ?</a:t>
            </a:r>
            <a:endParaRPr lang="fr-FR" sz="3200" b="1" dirty="0">
              <a:solidFill>
                <a:srgbClr val="FE7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69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798201C-0900-C94E-B2A3-A14DF9DBF7F4}"/>
              </a:ext>
            </a:extLst>
          </p:cNvPr>
          <p:cNvSpPr txBox="1"/>
          <p:nvPr/>
        </p:nvSpPr>
        <p:spPr>
          <a:xfrm rot="892357">
            <a:off x="431190" y="2311611"/>
            <a:ext cx="1168127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Une nécessaire </a:t>
            </a:r>
            <a:r>
              <a:rPr lang="fr-FR" sz="5400" b="1" dirty="0">
                <a:solidFill>
                  <a:srgbClr val="00FA00"/>
                </a:solidFill>
              </a:rPr>
              <a:t>clarification </a:t>
            </a:r>
          </a:p>
          <a:p>
            <a:r>
              <a:rPr lang="fr-FR" sz="5400" b="1" dirty="0">
                <a:solidFill>
                  <a:srgbClr val="FE7735"/>
                </a:solidFill>
              </a:rPr>
              <a:t>des </a:t>
            </a:r>
            <a:r>
              <a:rPr lang="fr-FR" sz="5400" b="1" dirty="0">
                <a:solidFill>
                  <a:srgbClr val="00FA00"/>
                </a:solidFill>
              </a:rPr>
              <a:t>enjeux</a:t>
            </a:r>
            <a:r>
              <a:rPr lang="fr-FR" sz="5400" b="1" dirty="0">
                <a:solidFill>
                  <a:srgbClr val="FE7735"/>
                </a:solidFill>
              </a:rPr>
              <a:t> institutionnels en </a:t>
            </a:r>
            <a:r>
              <a:rPr lang="fr-FR" sz="5400" b="1" dirty="0">
                <a:solidFill>
                  <a:srgbClr val="00FA00"/>
                </a:solidFill>
              </a:rPr>
              <a:t>cohérence</a:t>
            </a:r>
            <a:r>
              <a:rPr lang="fr-FR" sz="5400" b="1" dirty="0">
                <a:solidFill>
                  <a:srgbClr val="FE7735"/>
                </a:solidFill>
              </a:rPr>
              <a:t> </a:t>
            </a:r>
          </a:p>
          <a:p>
            <a:r>
              <a:rPr lang="fr-FR" sz="5400" b="1" dirty="0">
                <a:solidFill>
                  <a:srgbClr val="FE7735"/>
                </a:solidFill>
              </a:rPr>
              <a:t>par rapport au </a:t>
            </a:r>
            <a:r>
              <a:rPr lang="fr-FR" sz="5400" b="1" dirty="0">
                <a:solidFill>
                  <a:srgbClr val="00FA00"/>
                </a:solidFill>
              </a:rPr>
              <a:t>dispositif</a:t>
            </a:r>
            <a:r>
              <a:rPr lang="fr-FR" sz="5400" b="1" dirty="0">
                <a:solidFill>
                  <a:srgbClr val="FE7735"/>
                </a:solidFill>
              </a:rPr>
              <a:t> mis en place</a:t>
            </a:r>
            <a:endParaRPr lang="fr-FR" sz="5400" b="1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741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E8E6FBA-71B3-3D4D-BD3E-2F6E71CD29AC}"/>
              </a:ext>
            </a:extLst>
          </p:cNvPr>
          <p:cNvSpPr txBox="1"/>
          <p:nvPr/>
        </p:nvSpPr>
        <p:spPr>
          <a:xfrm>
            <a:off x="556054" y="271849"/>
            <a:ext cx="99716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Le dispositif à l’</a:t>
            </a:r>
            <a:r>
              <a:rPr lang="fr-FR" sz="5400" b="1" dirty="0">
                <a:solidFill>
                  <a:srgbClr val="00FA00"/>
                </a:solidFill>
              </a:rPr>
              <a:t>U</a:t>
            </a:r>
            <a:r>
              <a:rPr lang="fr-FR" sz="5400" b="1" dirty="0">
                <a:solidFill>
                  <a:srgbClr val="FE7735"/>
                </a:solidFill>
              </a:rPr>
              <a:t>niversité de </a:t>
            </a:r>
            <a:r>
              <a:rPr lang="fr-FR" sz="5400" b="1" dirty="0">
                <a:solidFill>
                  <a:srgbClr val="00FA00"/>
                </a:solidFill>
              </a:rPr>
              <a:t>Liège</a:t>
            </a:r>
          </a:p>
        </p:txBody>
      </p:sp>
    </p:spTree>
    <p:extLst>
      <p:ext uri="{BB962C8B-B14F-4D97-AF65-F5344CB8AC3E}">
        <p14:creationId xmlns:p14="http://schemas.microsoft.com/office/powerpoint/2010/main" val="3620921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CB98678-9A91-0F48-A049-BA27F90F8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231" y="259484"/>
            <a:ext cx="9264316" cy="636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51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4FFBE1-5C2F-9649-9B3A-88544A7E89B8}"/>
              </a:ext>
            </a:extLst>
          </p:cNvPr>
          <p:cNvSpPr/>
          <p:nvPr/>
        </p:nvSpPr>
        <p:spPr>
          <a:xfrm>
            <a:off x="348916" y="168442"/>
            <a:ext cx="11502189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00FA00"/>
                </a:solidFill>
              </a:rPr>
              <a:t>Quatre acteurs </a:t>
            </a:r>
            <a:r>
              <a:rPr lang="fr-FR" sz="3600" dirty="0">
                <a:solidFill>
                  <a:srgbClr val="FE7735"/>
                </a:solidFill>
              </a:rPr>
              <a:t>susceptibles d’améliorer l’enseignement au bénéfice des étudiants et de leur apprentissage : </a:t>
            </a:r>
            <a:endParaRPr lang="fr-FR" sz="3600" dirty="0">
              <a:solidFill>
                <a:srgbClr val="00FA00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00FA00"/>
                </a:solidFill>
              </a:rPr>
              <a:t>Les enseignants </a:t>
            </a:r>
            <a:r>
              <a:rPr lang="fr-FR" sz="3600" dirty="0">
                <a:solidFill>
                  <a:srgbClr val="FE7735"/>
                </a:solidFill>
              </a:rPr>
              <a:t>titulaires du cours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</a:t>
            </a:r>
            <a:r>
              <a:rPr lang="fr-FR" sz="3600" dirty="0">
                <a:solidFill>
                  <a:srgbClr val="00FA00"/>
                </a:solidFill>
              </a:rPr>
              <a:t>responsables</a:t>
            </a:r>
            <a:r>
              <a:rPr lang="fr-FR" sz="3600" dirty="0">
                <a:solidFill>
                  <a:srgbClr val="FE7735"/>
                </a:solidFill>
              </a:rPr>
              <a:t> d’année d’étude/</a:t>
            </a:r>
            <a:r>
              <a:rPr lang="fr-FR" sz="3600" dirty="0">
                <a:solidFill>
                  <a:srgbClr val="00FA00"/>
                </a:solidFill>
              </a:rPr>
              <a:t>filière </a:t>
            </a:r>
            <a:r>
              <a:rPr lang="fr-FR" sz="3600" dirty="0">
                <a:solidFill>
                  <a:srgbClr val="FE7735"/>
                </a:solidFill>
              </a:rPr>
              <a:t>d’étude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</a:t>
            </a:r>
            <a:r>
              <a:rPr lang="fr-FR" sz="3600" dirty="0">
                <a:solidFill>
                  <a:srgbClr val="00FA00"/>
                </a:solidFill>
              </a:rPr>
              <a:t>autorités</a:t>
            </a:r>
            <a:r>
              <a:rPr lang="fr-FR" sz="3600" dirty="0">
                <a:solidFill>
                  <a:srgbClr val="FE7735"/>
                </a:solidFill>
              </a:rPr>
              <a:t> de l’</a:t>
            </a:r>
            <a:r>
              <a:rPr lang="fr-FR" sz="3600" dirty="0" err="1">
                <a:solidFill>
                  <a:srgbClr val="FE7735"/>
                </a:solidFill>
              </a:rPr>
              <a:t>ULiège</a:t>
            </a:r>
            <a:endParaRPr lang="fr-FR" sz="3600" dirty="0">
              <a:solidFill>
                <a:srgbClr val="FE7735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commissions de </a:t>
            </a:r>
            <a:r>
              <a:rPr lang="fr-FR" sz="3600" dirty="0">
                <a:solidFill>
                  <a:srgbClr val="00FA00"/>
                </a:solidFill>
              </a:rPr>
              <a:t>sélection</a:t>
            </a:r>
            <a:r>
              <a:rPr lang="fr-FR" sz="3600" dirty="0">
                <a:solidFill>
                  <a:srgbClr val="FE7735"/>
                </a:solidFill>
              </a:rPr>
              <a:t>, </a:t>
            </a:r>
            <a:r>
              <a:rPr lang="fr-FR" sz="3600" dirty="0">
                <a:solidFill>
                  <a:srgbClr val="00FA00"/>
                </a:solidFill>
              </a:rPr>
              <a:t>promotion</a:t>
            </a:r>
            <a:r>
              <a:rPr lang="fr-FR" sz="3600" dirty="0">
                <a:solidFill>
                  <a:srgbClr val="FE7735"/>
                </a:solidFill>
              </a:rPr>
              <a:t>...</a:t>
            </a:r>
          </a:p>
          <a:p>
            <a:r>
              <a:rPr lang="fr-FR" sz="3600" dirty="0">
                <a:solidFill>
                  <a:srgbClr val="FE7735"/>
                </a:solidFill>
              </a:rPr>
              <a:t>Ces acteurs ont besoin d’une </a:t>
            </a:r>
            <a:r>
              <a:rPr lang="fr-FR" sz="3600" dirty="0">
                <a:solidFill>
                  <a:srgbClr val="00FA00"/>
                </a:solidFill>
              </a:rPr>
              <a:t>information fiable</a:t>
            </a:r>
            <a:r>
              <a:rPr lang="fr-FR" sz="3600" dirty="0">
                <a:solidFill>
                  <a:srgbClr val="FE7735"/>
                </a:solidFill>
              </a:rPr>
              <a:t> sur laquelle ils porteront un jugement menant à des décisions de régulation.</a:t>
            </a:r>
          </a:p>
          <a:p>
            <a:r>
              <a:rPr lang="fr-FR" sz="3600" dirty="0">
                <a:solidFill>
                  <a:srgbClr val="FE7735"/>
                </a:solidFill>
              </a:rPr>
              <a:t>Le rôle du dispositif d’évaluation des enseignements est de fournir à ces acteurs </a:t>
            </a:r>
            <a:r>
              <a:rPr lang="fr-FR" sz="3600" dirty="0">
                <a:solidFill>
                  <a:srgbClr val="00FA00"/>
                </a:solidFill>
              </a:rPr>
              <a:t>des informations fiables </a:t>
            </a:r>
            <a:r>
              <a:rPr lang="fr-FR" sz="3600" dirty="0">
                <a:solidFill>
                  <a:srgbClr val="FE7735"/>
                </a:solidFill>
              </a:rPr>
              <a:t>et d’éventuelles lignes directrices pour faciliter leur jugement.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4251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4FFBE1-5C2F-9649-9B3A-88544A7E89B8}"/>
              </a:ext>
            </a:extLst>
          </p:cNvPr>
          <p:cNvSpPr/>
          <p:nvPr/>
        </p:nvSpPr>
        <p:spPr>
          <a:xfrm>
            <a:off x="348916" y="168442"/>
            <a:ext cx="1150218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00FA00"/>
                </a:solidFill>
              </a:rPr>
              <a:t>Cinq outils </a:t>
            </a:r>
            <a:r>
              <a:rPr lang="fr-FR" sz="3600" dirty="0">
                <a:solidFill>
                  <a:srgbClr val="FE7735"/>
                </a:solidFill>
              </a:rPr>
              <a:t>sont mis en œuvre pour récolter des données fiables 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</a:t>
            </a:r>
            <a:r>
              <a:rPr lang="fr-FR" sz="3600" dirty="0">
                <a:solidFill>
                  <a:srgbClr val="00FA00"/>
                </a:solidFill>
              </a:rPr>
              <a:t>questionnaires</a:t>
            </a:r>
            <a:r>
              <a:rPr lang="fr-FR" sz="3600" dirty="0">
                <a:solidFill>
                  <a:srgbClr val="FE7735"/>
                </a:solidFill>
              </a:rPr>
              <a:t> auprès des étudiants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 </a:t>
            </a:r>
            <a:r>
              <a:rPr lang="fr-FR" sz="3600" dirty="0">
                <a:solidFill>
                  <a:srgbClr val="00FA00"/>
                </a:solidFill>
              </a:rPr>
              <a:t>projet pédagogique </a:t>
            </a:r>
            <a:r>
              <a:rPr lang="fr-FR" sz="3600" dirty="0">
                <a:solidFill>
                  <a:srgbClr val="FE7735"/>
                </a:solidFill>
              </a:rPr>
              <a:t>de l’enseignant pour le cours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</a:t>
            </a:r>
            <a:r>
              <a:rPr lang="fr-FR" sz="3600" dirty="0">
                <a:solidFill>
                  <a:srgbClr val="00FA00"/>
                </a:solidFill>
              </a:rPr>
              <a:t>engagements pédagogiques</a:t>
            </a:r>
            <a:r>
              <a:rPr lang="fr-FR" sz="3600" dirty="0">
                <a:solidFill>
                  <a:srgbClr val="FE7735"/>
                </a:solidFill>
              </a:rPr>
              <a:t> du cours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</a:t>
            </a:r>
            <a:r>
              <a:rPr lang="fr-FR" sz="3600" dirty="0">
                <a:solidFill>
                  <a:srgbClr val="00FA00"/>
                </a:solidFill>
              </a:rPr>
              <a:t>statistiques</a:t>
            </a:r>
            <a:r>
              <a:rPr lang="fr-FR" sz="3600" dirty="0">
                <a:solidFill>
                  <a:srgbClr val="FE7735"/>
                </a:solidFill>
              </a:rPr>
              <a:t> liées au cours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des </a:t>
            </a:r>
            <a:r>
              <a:rPr lang="fr-FR" sz="3600" dirty="0">
                <a:solidFill>
                  <a:srgbClr val="00FA00"/>
                </a:solidFill>
              </a:rPr>
              <a:t>preuves</a:t>
            </a:r>
            <a:r>
              <a:rPr lang="fr-FR" sz="3600" dirty="0">
                <a:solidFill>
                  <a:srgbClr val="FE7735"/>
                </a:solidFill>
              </a:rPr>
              <a:t> de la qualité de l’enseignement</a:t>
            </a:r>
          </a:p>
          <a:p>
            <a:endParaRPr lang="fr-FR" dirty="0">
              <a:solidFill>
                <a:srgbClr val="FE7735"/>
              </a:solidFill>
            </a:endParaRPr>
          </a:p>
          <a:p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6B619D-A74A-1944-8D78-5FB966B541F3}"/>
              </a:ext>
            </a:extLst>
          </p:cNvPr>
          <p:cNvSpPr/>
          <p:nvPr/>
        </p:nvSpPr>
        <p:spPr>
          <a:xfrm>
            <a:off x="348916" y="4874204"/>
            <a:ext cx="116104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FE7735"/>
                </a:solidFill>
              </a:rPr>
              <a:t>La mise en œuvre concrète de ces outils </a:t>
            </a:r>
            <a:r>
              <a:rPr lang="fr-FR" sz="3600" dirty="0">
                <a:solidFill>
                  <a:srgbClr val="00FA00"/>
                </a:solidFill>
              </a:rPr>
              <a:t>varie</a:t>
            </a:r>
            <a:r>
              <a:rPr lang="fr-FR" sz="3600" dirty="0">
                <a:solidFill>
                  <a:srgbClr val="FE7735"/>
                </a:solidFill>
              </a:rPr>
              <a:t> en fonction des niveaux de régulation auxquels ils sont destinés. D’ailleurs, l’ensemble de ces outils n’est pas appliqué dans tous les cas.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1898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4FFBE1-5C2F-9649-9B3A-88544A7E89B8}"/>
              </a:ext>
            </a:extLst>
          </p:cNvPr>
          <p:cNvSpPr/>
          <p:nvPr/>
        </p:nvSpPr>
        <p:spPr>
          <a:xfrm>
            <a:off x="348916" y="168442"/>
            <a:ext cx="1150218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00FA00"/>
                </a:solidFill>
              </a:rPr>
              <a:t>Cinq outils </a:t>
            </a:r>
            <a:r>
              <a:rPr lang="fr-FR" sz="3600" dirty="0">
                <a:solidFill>
                  <a:srgbClr val="FE7735"/>
                </a:solidFill>
              </a:rPr>
              <a:t>sont mis en œuvre pour récolter des données fiables 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</a:t>
            </a:r>
            <a:r>
              <a:rPr lang="fr-FR" sz="3600" dirty="0">
                <a:solidFill>
                  <a:srgbClr val="00FA00"/>
                </a:solidFill>
              </a:rPr>
              <a:t>questionnaires</a:t>
            </a:r>
            <a:r>
              <a:rPr lang="fr-FR" sz="3600" dirty="0">
                <a:solidFill>
                  <a:srgbClr val="FE7735"/>
                </a:solidFill>
              </a:rPr>
              <a:t> auprès des étudiants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 </a:t>
            </a:r>
            <a:r>
              <a:rPr lang="fr-FR" sz="3600" dirty="0">
                <a:solidFill>
                  <a:srgbClr val="00FA00"/>
                </a:solidFill>
              </a:rPr>
              <a:t>projet pédagogique </a:t>
            </a:r>
            <a:r>
              <a:rPr lang="fr-FR" sz="3600" dirty="0">
                <a:solidFill>
                  <a:srgbClr val="FE7735"/>
                </a:solidFill>
              </a:rPr>
              <a:t>de l’enseignant pour le cours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</a:t>
            </a:r>
            <a:r>
              <a:rPr lang="fr-FR" sz="3600" dirty="0">
                <a:solidFill>
                  <a:srgbClr val="00FA00"/>
                </a:solidFill>
              </a:rPr>
              <a:t>engagements pédagogique</a:t>
            </a:r>
            <a:r>
              <a:rPr lang="fr-FR" sz="3600" dirty="0">
                <a:solidFill>
                  <a:srgbClr val="FE7735"/>
                </a:solidFill>
              </a:rPr>
              <a:t>s du cours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les </a:t>
            </a:r>
            <a:r>
              <a:rPr lang="fr-FR" sz="3600" dirty="0">
                <a:solidFill>
                  <a:srgbClr val="00FA00"/>
                </a:solidFill>
              </a:rPr>
              <a:t>statistiques</a:t>
            </a:r>
            <a:r>
              <a:rPr lang="fr-FR" sz="3600" dirty="0">
                <a:solidFill>
                  <a:srgbClr val="FE7735"/>
                </a:solidFill>
              </a:rPr>
              <a:t> liées au cours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3600" dirty="0">
                <a:solidFill>
                  <a:srgbClr val="FE7735"/>
                </a:solidFill>
              </a:rPr>
              <a:t>des </a:t>
            </a:r>
            <a:r>
              <a:rPr lang="fr-FR" sz="3600" dirty="0">
                <a:solidFill>
                  <a:srgbClr val="00FA00"/>
                </a:solidFill>
              </a:rPr>
              <a:t>preuves</a:t>
            </a:r>
            <a:r>
              <a:rPr lang="fr-FR" sz="3600" dirty="0">
                <a:solidFill>
                  <a:srgbClr val="FE7735"/>
                </a:solidFill>
              </a:rPr>
              <a:t> de la qualité de l’enseignement</a:t>
            </a:r>
          </a:p>
          <a:p>
            <a:endParaRPr lang="fr-FR" dirty="0">
              <a:solidFill>
                <a:srgbClr val="FE7735"/>
              </a:solidFill>
            </a:endParaRPr>
          </a:p>
          <a:p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6B619D-A74A-1944-8D78-5FB966B541F3}"/>
              </a:ext>
            </a:extLst>
          </p:cNvPr>
          <p:cNvSpPr/>
          <p:nvPr/>
        </p:nvSpPr>
        <p:spPr>
          <a:xfrm>
            <a:off x="348916" y="4874204"/>
            <a:ext cx="116104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rgbClr val="FE7735"/>
                </a:solidFill>
              </a:rPr>
              <a:t>La mise en œuvre concrète de ces outils </a:t>
            </a:r>
            <a:r>
              <a:rPr lang="fr-FR" sz="3600" dirty="0">
                <a:solidFill>
                  <a:srgbClr val="00FA00"/>
                </a:solidFill>
              </a:rPr>
              <a:t>varie</a:t>
            </a:r>
            <a:r>
              <a:rPr lang="fr-FR" sz="3600" dirty="0">
                <a:solidFill>
                  <a:srgbClr val="FE7735"/>
                </a:solidFill>
              </a:rPr>
              <a:t> en fonction des niveaux de régulation auxquels ils sont destinés. D’ailleurs, l’ensemble de ces outils n’est pas appliqué dans tous les cas.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405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1">
            <a:extLst>
              <a:ext uri="{FF2B5EF4-FFF2-40B4-BE49-F238E27FC236}">
                <a16:creationId xmlns:a16="http://schemas.microsoft.com/office/drawing/2014/main" id="{9DC74E12-F8ED-8C40-AD2E-50ED3397A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116249"/>
              </p:ext>
            </p:extLst>
          </p:nvPr>
        </p:nvGraphicFramePr>
        <p:xfrm>
          <a:off x="457198" y="2770211"/>
          <a:ext cx="11345780" cy="3989590"/>
        </p:xfrm>
        <a:graphic>
          <a:graphicData uri="http://schemas.openxmlformats.org/drawingml/2006/table">
            <a:tbl>
              <a:tblPr/>
              <a:tblGrid>
                <a:gridCol w="2836445">
                  <a:extLst>
                    <a:ext uri="{9D8B030D-6E8A-4147-A177-3AD203B41FA5}">
                      <a16:colId xmlns:a16="http://schemas.microsoft.com/office/drawing/2014/main" val="2447874874"/>
                    </a:ext>
                  </a:extLst>
                </a:gridCol>
                <a:gridCol w="2836445">
                  <a:extLst>
                    <a:ext uri="{9D8B030D-6E8A-4147-A177-3AD203B41FA5}">
                      <a16:colId xmlns:a16="http://schemas.microsoft.com/office/drawing/2014/main" val="1197328369"/>
                    </a:ext>
                  </a:extLst>
                </a:gridCol>
                <a:gridCol w="2836445">
                  <a:extLst>
                    <a:ext uri="{9D8B030D-6E8A-4147-A177-3AD203B41FA5}">
                      <a16:colId xmlns:a16="http://schemas.microsoft.com/office/drawing/2014/main" val="4176322217"/>
                    </a:ext>
                  </a:extLst>
                </a:gridCol>
                <a:gridCol w="2836445">
                  <a:extLst>
                    <a:ext uri="{9D8B030D-6E8A-4147-A177-3AD203B41FA5}">
                      <a16:colId xmlns:a16="http://schemas.microsoft.com/office/drawing/2014/main" val="3742440034"/>
                    </a:ext>
                  </a:extLst>
                </a:gridCol>
              </a:tblGrid>
              <a:tr h="749507"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altLang="fr-F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FA00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Enseignant</a:t>
                      </a:r>
                      <a:endParaRPr kumimoji="0" lang="en-US" alt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FA00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altLang="fr-F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FA00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Responsable</a:t>
                      </a:r>
                      <a:r>
                        <a:rPr kumimoji="0" lang="en-US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A00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de </a:t>
                      </a:r>
                      <a:r>
                        <a:rPr kumimoji="0" lang="en-US" altLang="fr-F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FA00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filière</a:t>
                      </a:r>
                      <a:endParaRPr kumimoji="0" lang="en-US" alt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FA00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altLang="fr-FR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FA00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Autorités</a:t>
                      </a:r>
                      <a:endParaRPr kumimoji="0" lang="en-US" altLang="fr-FR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FA00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</a:tabLst>
                      </a:pPr>
                      <a:r>
                        <a:rPr kumimoji="0" lang="en-US" altLang="fr-F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FA00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Commissions</a:t>
                      </a: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7860931"/>
                  </a:ext>
                </a:extLst>
              </a:tr>
              <a:tr h="3181870"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Optionnel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avec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choix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d’items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dans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une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banque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d’items</a:t>
                      </a: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Résultats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à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l’enseignant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seul</a:t>
                      </a: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Optionnel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avec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choix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d’items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dans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une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banque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d’items</a:t>
                      </a: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Résultats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au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responsable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de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filière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et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à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l’enseignant</a:t>
                      </a: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Optionnel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avec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choix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d’items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dans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une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banque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d’items</a:t>
                      </a: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Résultats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aux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autorités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, au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responsable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de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filière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et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à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l’enseignant</a:t>
                      </a: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1pPr>
                      <a:lvl2pPr marL="8778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2pPr>
                      <a:lvl3pPr marL="12842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3pPr>
                      <a:lvl4pPr marL="16906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4pPr>
                      <a:lvl5pPr marL="2097088" indent="-293688" algn="l">
                        <a:spcBef>
                          <a:spcPts val="2300"/>
                        </a:spcBef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5pPr>
                      <a:lvl6pPr marL="25542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6pPr>
                      <a:lvl7pPr marL="30114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7pPr>
                      <a:lvl8pPr marL="34686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8pPr>
                      <a:lvl9pPr marL="3925888" indent="-293688" fontAlgn="base">
                        <a:spcBef>
                          <a:spcPts val="2300"/>
                        </a:spcBef>
                        <a:spcAft>
                          <a:spcPct val="0"/>
                        </a:spcAft>
                        <a:buSzPct val="125000"/>
                        <a:buFont typeface="Hoefler Text" panose="02030602050506020203" pitchFamily="18" charset="77"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 sz="2000">
                          <a:solidFill>
                            <a:schemeClr val="tx1"/>
                          </a:solidFill>
                          <a:latin typeface="Hoefler Text" panose="02030602050506020203" pitchFamily="18" charset="77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Obligatoire</a:t>
                      </a: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</a:pPr>
                      <a:endParaRPr kumimoji="0" lang="en-US" altLang="fr-FR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Questionnaire unique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</a:pP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(8 items)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</a:pPr>
                      <a:endParaRPr kumimoji="0" lang="en-US" altLang="fr-FR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  <a:defRPr/>
                      </a:pP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Résultats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au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responsable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de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filière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,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à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</a:t>
                      </a:r>
                      <a:r>
                        <a:rPr kumimoji="0" lang="en-US" altLang="fr-FR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l’enseignant</a:t>
                      </a:r>
                      <a:r>
                        <a:rPr kumimoji="0" lang="en-US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E7735"/>
                          </a:solidFill>
                          <a:effectLst/>
                          <a:latin typeface="+mn-lt"/>
                          <a:ea typeface="ヒラギノ明朝 ProN W3" panose="02020300000000000000" pitchFamily="18" charset="-128"/>
                          <a:sym typeface="Hoefler Text" panose="02030602050506020203" pitchFamily="18" charset="77"/>
                        </a:rPr>
                        <a:t> et aux commissions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5000"/>
                        <a:buFont typeface="Hoefler Text" panose="02030602050506020203" pitchFamily="18" charset="77"/>
                        <a:buNone/>
                        <a:tabLst>
                          <a:tab pos="635000" algn="l"/>
                          <a:tab pos="635000" algn="l"/>
                          <a:tab pos="635000" algn="l"/>
                          <a:tab pos="635000" algn="l"/>
                          <a:tab pos="635000" algn="l"/>
                        </a:tabLst>
                      </a:pPr>
                      <a:endParaRPr kumimoji="0" lang="en-US" altLang="fr-FR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E7735"/>
                        </a:solidFill>
                        <a:effectLst/>
                        <a:latin typeface="+mn-lt"/>
                        <a:ea typeface="ヒラギノ明朝 ProN W3" panose="02020300000000000000" pitchFamily="18" charset="-128"/>
                        <a:sym typeface="Hoefler Text" panose="02030602050506020203" pitchFamily="18" charset="77"/>
                      </a:endParaRPr>
                    </a:p>
                  </a:txBody>
                  <a:tcPr marL="38100" marR="38100" marT="38100" marB="381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93977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48D24BF-A634-344D-9D6F-755C3AAC804B}"/>
              </a:ext>
            </a:extLst>
          </p:cNvPr>
          <p:cNvSpPr/>
          <p:nvPr/>
        </p:nvSpPr>
        <p:spPr>
          <a:xfrm>
            <a:off x="929714" y="519046"/>
            <a:ext cx="103010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800" b="1" dirty="0">
                <a:solidFill>
                  <a:srgbClr val="FE7735"/>
                </a:solidFill>
              </a:rPr>
              <a:t>Au sujet de</a:t>
            </a:r>
            <a:r>
              <a:rPr lang="nl-BE" sz="4800" b="1" dirty="0">
                <a:solidFill>
                  <a:srgbClr val="00FA00"/>
                </a:solidFill>
              </a:rPr>
              <a:t> l’EEE</a:t>
            </a:r>
            <a:endParaRPr lang="fr-FR" sz="4800" b="1" dirty="0">
              <a:solidFill>
                <a:srgbClr val="FE7735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4C1E66-D0DF-684C-B9E5-95F7EA87B6B3}"/>
              </a:ext>
            </a:extLst>
          </p:cNvPr>
          <p:cNvSpPr/>
          <p:nvPr/>
        </p:nvSpPr>
        <p:spPr>
          <a:xfrm>
            <a:off x="481262" y="1523273"/>
            <a:ext cx="113457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00FA00"/>
                </a:solidFill>
              </a:rPr>
              <a:t>En ligne</a:t>
            </a:r>
            <a:r>
              <a:rPr lang="fr-FR" sz="2800" b="1" dirty="0">
                <a:solidFill>
                  <a:srgbClr val="FE7735"/>
                </a:solidFill>
              </a:rPr>
              <a:t> via </a:t>
            </a:r>
            <a:r>
              <a:rPr lang="fr-FR" sz="2800" b="1" dirty="0" err="1">
                <a:solidFill>
                  <a:srgbClr val="FE7735"/>
                </a:solidFill>
              </a:rPr>
              <a:t>MyULiège</a:t>
            </a:r>
            <a:r>
              <a:rPr lang="fr-FR" sz="2800" b="1" dirty="0">
                <a:solidFill>
                  <a:srgbClr val="FE7735"/>
                </a:solidFill>
              </a:rPr>
              <a:t> et obligatoire pour les étudiants</a:t>
            </a:r>
          </a:p>
          <a:p>
            <a:pPr algn="ctr"/>
            <a:r>
              <a:rPr lang="fr-FR" sz="2800" b="1" dirty="0">
                <a:solidFill>
                  <a:srgbClr val="00FA00"/>
                </a:solidFill>
              </a:rPr>
              <a:t>Deux prises d’information </a:t>
            </a:r>
            <a:r>
              <a:rPr lang="fr-FR" sz="2800" b="1" dirty="0">
                <a:solidFill>
                  <a:srgbClr val="FE7735"/>
                </a:solidFill>
              </a:rPr>
              <a:t>par année (une par semestre)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8517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164F5C-5630-884C-95D6-44E919151D87}"/>
              </a:ext>
            </a:extLst>
          </p:cNvPr>
          <p:cNvSpPr/>
          <p:nvPr/>
        </p:nvSpPr>
        <p:spPr>
          <a:xfrm>
            <a:off x="929714" y="519046"/>
            <a:ext cx="103010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800" b="1" dirty="0">
                <a:solidFill>
                  <a:srgbClr val="00FA00"/>
                </a:solidFill>
              </a:rPr>
              <a:t>Évaluation</a:t>
            </a:r>
            <a:r>
              <a:rPr lang="nl-BE" sz="4800" b="1" dirty="0">
                <a:solidFill>
                  <a:srgbClr val="FE7735"/>
                </a:solidFill>
              </a:rPr>
              <a:t> : action de </a:t>
            </a:r>
            <a:r>
              <a:rPr lang="nl-BE" sz="4800" b="1" dirty="0">
                <a:solidFill>
                  <a:srgbClr val="00FA00"/>
                </a:solidFill>
              </a:rPr>
              <a:t>récolter de l’information</a:t>
            </a:r>
            <a:r>
              <a:rPr lang="nl-BE" sz="4800" b="1" dirty="0">
                <a:solidFill>
                  <a:srgbClr val="FE7735"/>
                </a:solidFill>
              </a:rPr>
              <a:t> sur laquelle on porte un </a:t>
            </a:r>
            <a:r>
              <a:rPr lang="nl-BE" sz="4800" b="1" dirty="0">
                <a:solidFill>
                  <a:srgbClr val="00FA00"/>
                </a:solidFill>
              </a:rPr>
              <a:t>jugement</a:t>
            </a:r>
            <a:r>
              <a:rPr lang="nl-BE" sz="4800" b="1" dirty="0">
                <a:solidFill>
                  <a:srgbClr val="FE7735"/>
                </a:solidFill>
              </a:rPr>
              <a:t> qui mène à des </a:t>
            </a:r>
            <a:r>
              <a:rPr lang="nl-BE" sz="4800" b="1" dirty="0">
                <a:solidFill>
                  <a:srgbClr val="00FA00"/>
                </a:solidFill>
              </a:rPr>
              <a:t>décisions</a:t>
            </a:r>
            <a:r>
              <a:rPr lang="nl-BE" sz="4800" b="1" dirty="0">
                <a:solidFill>
                  <a:srgbClr val="FE7735"/>
                </a:solidFill>
              </a:rPr>
              <a:t> </a:t>
            </a:r>
            <a:endParaRPr lang="fr-FR" sz="4800" b="1" dirty="0">
              <a:solidFill>
                <a:srgbClr val="FE7735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34F619-F526-4347-8B1F-E34DAA588243}"/>
              </a:ext>
            </a:extLst>
          </p:cNvPr>
          <p:cNvSpPr/>
          <p:nvPr/>
        </p:nvSpPr>
        <p:spPr>
          <a:xfrm>
            <a:off x="929714" y="3932004"/>
            <a:ext cx="103010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800" b="1" dirty="0">
                <a:solidFill>
                  <a:srgbClr val="FE7735"/>
                </a:solidFill>
              </a:rPr>
              <a:t>Qui, parmi vous, a déjà posé quelques questions aux </a:t>
            </a:r>
            <a:r>
              <a:rPr lang="nl-BE" sz="4800" b="1" dirty="0">
                <a:solidFill>
                  <a:srgbClr val="00FA00"/>
                </a:solidFill>
              </a:rPr>
              <a:t>étudiants</a:t>
            </a:r>
            <a:r>
              <a:rPr lang="nl-BE" sz="4800" b="1" dirty="0">
                <a:solidFill>
                  <a:srgbClr val="FE7735"/>
                </a:solidFill>
              </a:rPr>
              <a:t> à la fin du </a:t>
            </a:r>
            <a:r>
              <a:rPr lang="nl-BE" sz="4800" b="1" dirty="0">
                <a:solidFill>
                  <a:srgbClr val="00FA00"/>
                </a:solidFill>
              </a:rPr>
              <a:t>semestre</a:t>
            </a:r>
            <a:r>
              <a:rPr lang="nl-BE" sz="4800" b="1" dirty="0">
                <a:solidFill>
                  <a:srgbClr val="FE7735"/>
                </a:solidFill>
              </a:rPr>
              <a:t> ou de l’année ?</a:t>
            </a:r>
            <a:endParaRPr lang="fr-FR" sz="4800" b="1" dirty="0">
              <a:solidFill>
                <a:srgbClr val="FE7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11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E8E6FBA-71B3-3D4D-BD3E-2F6E71CD29AC}"/>
              </a:ext>
            </a:extLst>
          </p:cNvPr>
          <p:cNvSpPr txBox="1"/>
          <p:nvPr/>
        </p:nvSpPr>
        <p:spPr>
          <a:xfrm>
            <a:off x="556054" y="271849"/>
            <a:ext cx="85265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Interface choix des questions</a:t>
            </a:r>
            <a:endParaRPr lang="fr-FR" sz="5400" b="1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343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B06082-E198-A841-95AD-293FBD301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83ED2FE-7809-504B-AB08-9C860E7B466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365124"/>
            <a:ext cx="6521116" cy="621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08B5FF2-DE28-1B49-97AF-37951648CED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5409"/>
            <a:ext cx="6521117" cy="855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7BC38FD-A2DD-AD4F-85AA-B174DF0885D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21" y="155408"/>
            <a:ext cx="5859379" cy="47053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Objet 9">
            <a:extLst>
              <a:ext uri="{FF2B5EF4-FFF2-40B4-BE49-F238E27FC236}">
                <a16:creationId xmlns:a16="http://schemas.microsoft.com/office/drawing/2014/main" id="{F60F75C4-87BC-804E-AE94-168249F69C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524270"/>
              </p:ext>
            </p:extLst>
          </p:nvPr>
        </p:nvGraphicFramePr>
        <p:xfrm>
          <a:off x="1524000" y="3332163"/>
          <a:ext cx="9144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Document" r:id="rId6" imgW="9144000" imgH="190500" progId="Word.Document.12">
                  <p:embed/>
                </p:oleObj>
              </mc:Choice>
              <mc:Fallback>
                <p:oleObj name="Document" r:id="rId6" imgW="9144000" imgH="190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4000" y="3332163"/>
                        <a:ext cx="9144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5FEDF964-902A-3149-BCA0-41A1D5FF2E5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21" y="4938211"/>
            <a:ext cx="5999747" cy="27980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520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E8E6FBA-71B3-3D4D-BD3E-2F6E71CD29AC}"/>
              </a:ext>
            </a:extLst>
          </p:cNvPr>
          <p:cNvSpPr txBox="1"/>
          <p:nvPr/>
        </p:nvSpPr>
        <p:spPr>
          <a:xfrm>
            <a:off x="556054" y="271849"/>
            <a:ext cx="101392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Interface de réponse des étudiants</a:t>
            </a:r>
            <a:endParaRPr lang="fr-FR" sz="5400" b="1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238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E067B0F-BFBA-F946-902A-1F28168F9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852" y="565200"/>
            <a:ext cx="6060052" cy="59077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3112695-E656-AB44-97F2-C8FEB51B2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79" y="-24064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79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E8E6FBA-71B3-3D4D-BD3E-2F6E71CD29AC}"/>
              </a:ext>
            </a:extLst>
          </p:cNvPr>
          <p:cNvSpPr txBox="1"/>
          <p:nvPr/>
        </p:nvSpPr>
        <p:spPr>
          <a:xfrm>
            <a:off x="556054" y="271849"/>
            <a:ext cx="8989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Interface résultats enseignants</a:t>
            </a:r>
            <a:endParaRPr lang="fr-FR" sz="5400" b="1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67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00FBE4-9F93-A94C-9739-1C2E5F24A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140050-BA19-8140-A35B-83DFF0E39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4B276B3-34C5-964A-9BAF-DB5908C91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0"/>
            <a:ext cx="10534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73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9944F1-03C3-3041-9870-21C1973BF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3FB247-C64C-9344-A5F0-E9BC9D9A8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AFF5034-ABA8-0248-A1D1-EF991B497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99" y="0"/>
            <a:ext cx="1048820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F8DF94-D855-A545-86B1-486AE05C4175}"/>
              </a:ext>
            </a:extLst>
          </p:cNvPr>
          <p:cNvSpPr/>
          <p:nvPr/>
        </p:nvSpPr>
        <p:spPr>
          <a:xfrm>
            <a:off x="851900" y="6436895"/>
            <a:ext cx="2709448" cy="421105"/>
          </a:xfrm>
          <a:prstGeom prst="rect">
            <a:avLst/>
          </a:prstGeom>
          <a:noFill/>
          <a:ln w="38100">
            <a:solidFill>
              <a:srgbClr val="FE7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027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E8E6FBA-71B3-3D4D-BD3E-2F6E71CD29AC}"/>
              </a:ext>
            </a:extLst>
          </p:cNvPr>
          <p:cNvSpPr txBox="1"/>
          <p:nvPr/>
        </p:nvSpPr>
        <p:spPr>
          <a:xfrm>
            <a:off x="275139" y="271849"/>
            <a:ext cx="11735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Interface résultats responsable de filière</a:t>
            </a:r>
            <a:endParaRPr lang="fr-FR" sz="5400" b="1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81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8EF82BD-F2DF-5843-81F1-8AAB2D7B0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641"/>
            <a:ext cx="12192000" cy="560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5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E8E6FBA-71B3-3D4D-BD3E-2F6E71CD29AC}"/>
              </a:ext>
            </a:extLst>
          </p:cNvPr>
          <p:cNvSpPr txBox="1"/>
          <p:nvPr/>
        </p:nvSpPr>
        <p:spPr>
          <a:xfrm>
            <a:off x="556054" y="271849"/>
            <a:ext cx="82730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b="1" dirty="0">
                <a:solidFill>
                  <a:srgbClr val="FE7735"/>
                </a:solidFill>
              </a:rPr>
              <a:t>Interface résultats étudiants</a:t>
            </a:r>
            <a:endParaRPr lang="fr-FR" sz="5400" b="1" dirty="0">
              <a:solidFill>
                <a:srgbClr val="00FA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55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34F619-F526-4347-8B1F-E34DAA588243}"/>
              </a:ext>
            </a:extLst>
          </p:cNvPr>
          <p:cNvSpPr/>
          <p:nvPr/>
        </p:nvSpPr>
        <p:spPr>
          <a:xfrm>
            <a:off x="929714" y="3932004"/>
            <a:ext cx="103010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800" b="1" dirty="0">
                <a:solidFill>
                  <a:srgbClr val="FE7735"/>
                </a:solidFill>
              </a:rPr>
              <a:t>Qui, parmi vous, a déjà posé quelques questions aux </a:t>
            </a:r>
            <a:r>
              <a:rPr lang="nl-BE" sz="4800" b="1" dirty="0">
                <a:solidFill>
                  <a:srgbClr val="00FA00"/>
                </a:solidFill>
              </a:rPr>
              <a:t>étudiants</a:t>
            </a:r>
            <a:r>
              <a:rPr lang="nl-BE" sz="4800" b="1" dirty="0">
                <a:solidFill>
                  <a:srgbClr val="FE7735"/>
                </a:solidFill>
              </a:rPr>
              <a:t> à la fin d’une </a:t>
            </a:r>
            <a:r>
              <a:rPr lang="nl-BE" sz="4800" b="1" dirty="0">
                <a:solidFill>
                  <a:srgbClr val="00FA00"/>
                </a:solidFill>
              </a:rPr>
              <a:t>leçon</a:t>
            </a:r>
            <a:r>
              <a:rPr lang="nl-BE" sz="4800" b="1" dirty="0">
                <a:solidFill>
                  <a:srgbClr val="FE7735"/>
                </a:solidFill>
              </a:rPr>
              <a:t> ?</a:t>
            </a:r>
            <a:endParaRPr lang="fr-FR" sz="4800" b="1" dirty="0">
              <a:solidFill>
                <a:srgbClr val="FE7735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CD09E4-1220-5446-8C8C-513DCEEBD2C4}"/>
              </a:ext>
            </a:extLst>
          </p:cNvPr>
          <p:cNvSpPr/>
          <p:nvPr/>
        </p:nvSpPr>
        <p:spPr>
          <a:xfrm>
            <a:off x="929714" y="519046"/>
            <a:ext cx="103010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800" b="1" dirty="0">
                <a:solidFill>
                  <a:srgbClr val="00FA00"/>
                </a:solidFill>
              </a:rPr>
              <a:t>Évaluation</a:t>
            </a:r>
            <a:r>
              <a:rPr lang="nl-BE" sz="4800" b="1" dirty="0">
                <a:solidFill>
                  <a:srgbClr val="FE7735"/>
                </a:solidFill>
              </a:rPr>
              <a:t> : action de </a:t>
            </a:r>
            <a:r>
              <a:rPr lang="nl-BE" sz="4800" b="1" dirty="0">
                <a:solidFill>
                  <a:srgbClr val="00FA00"/>
                </a:solidFill>
              </a:rPr>
              <a:t>récolter de l’information</a:t>
            </a:r>
            <a:r>
              <a:rPr lang="nl-BE" sz="4800" b="1" dirty="0">
                <a:solidFill>
                  <a:srgbClr val="FE7735"/>
                </a:solidFill>
              </a:rPr>
              <a:t> sur laquelle on porte un </a:t>
            </a:r>
            <a:r>
              <a:rPr lang="nl-BE" sz="4800" b="1" dirty="0">
                <a:solidFill>
                  <a:srgbClr val="00FA00"/>
                </a:solidFill>
              </a:rPr>
              <a:t>jugement</a:t>
            </a:r>
            <a:r>
              <a:rPr lang="nl-BE" sz="4800" b="1" dirty="0">
                <a:solidFill>
                  <a:srgbClr val="FE7735"/>
                </a:solidFill>
              </a:rPr>
              <a:t> qui mène à des </a:t>
            </a:r>
            <a:r>
              <a:rPr lang="nl-BE" sz="4800" b="1" dirty="0">
                <a:solidFill>
                  <a:srgbClr val="00FA00"/>
                </a:solidFill>
              </a:rPr>
              <a:t>décisions</a:t>
            </a:r>
            <a:r>
              <a:rPr lang="nl-BE" sz="4800" b="1" dirty="0">
                <a:solidFill>
                  <a:srgbClr val="FE7735"/>
                </a:solidFill>
              </a:rPr>
              <a:t> </a:t>
            </a:r>
            <a:endParaRPr lang="fr-FR" sz="4800" b="1" dirty="0">
              <a:solidFill>
                <a:srgbClr val="FE7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60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ADD90A9-94EF-914A-8B9B-7FA2E7F97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130" y="0"/>
            <a:ext cx="9839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58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34F619-F526-4347-8B1F-E34DAA588243}"/>
              </a:ext>
            </a:extLst>
          </p:cNvPr>
          <p:cNvSpPr/>
          <p:nvPr/>
        </p:nvSpPr>
        <p:spPr>
          <a:xfrm>
            <a:off x="929714" y="3811012"/>
            <a:ext cx="103010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800" b="1" dirty="0">
                <a:solidFill>
                  <a:srgbClr val="FE7735"/>
                </a:solidFill>
              </a:rPr>
              <a:t>Qui, parmi vous, observe le </a:t>
            </a:r>
            <a:r>
              <a:rPr lang="nl-BE" sz="4800" b="1" dirty="0">
                <a:solidFill>
                  <a:srgbClr val="00FA00"/>
                </a:solidFill>
              </a:rPr>
              <a:t>non verbal </a:t>
            </a:r>
            <a:r>
              <a:rPr lang="nl-BE" sz="4800" b="1" dirty="0">
                <a:solidFill>
                  <a:srgbClr val="FE7735"/>
                </a:solidFill>
              </a:rPr>
              <a:t>des étudiants quand il donne cours afin </a:t>
            </a:r>
            <a:r>
              <a:rPr lang="nl-BE" sz="4800" b="1" dirty="0">
                <a:solidFill>
                  <a:srgbClr val="00FA00"/>
                </a:solidFill>
              </a:rPr>
              <a:t>d’ajuster</a:t>
            </a:r>
            <a:r>
              <a:rPr lang="nl-BE" sz="4800" b="1" dirty="0">
                <a:solidFill>
                  <a:srgbClr val="FE7735"/>
                </a:solidFill>
              </a:rPr>
              <a:t> la rapidité ou la difficulté du cours ?</a:t>
            </a:r>
            <a:endParaRPr lang="fr-FR" sz="4800" b="1" dirty="0">
              <a:solidFill>
                <a:srgbClr val="FE7735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00FA51-726A-3043-84AC-DC4335769CC8}"/>
              </a:ext>
            </a:extLst>
          </p:cNvPr>
          <p:cNvSpPr/>
          <p:nvPr/>
        </p:nvSpPr>
        <p:spPr>
          <a:xfrm>
            <a:off x="929714" y="519046"/>
            <a:ext cx="103010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800" b="1" dirty="0">
                <a:solidFill>
                  <a:srgbClr val="00FA00"/>
                </a:solidFill>
              </a:rPr>
              <a:t>Évaluation</a:t>
            </a:r>
            <a:r>
              <a:rPr lang="nl-BE" sz="4800" b="1" dirty="0">
                <a:solidFill>
                  <a:srgbClr val="FE7735"/>
                </a:solidFill>
              </a:rPr>
              <a:t> : action de </a:t>
            </a:r>
            <a:r>
              <a:rPr lang="nl-BE" sz="4800" b="1" dirty="0">
                <a:solidFill>
                  <a:srgbClr val="00FA00"/>
                </a:solidFill>
              </a:rPr>
              <a:t>récolter de l’information</a:t>
            </a:r>
            <a:r>
              <a:rPr lang="nl-BE" sz="4800" b="1" dirty="0">
                <a:solidFill>
                  <a:srgbClr val="FE7735"/>
                </a:solidFill>
              </a:rPr>
              <a:t> sur laquelle on porte un </a:t>
            </a:r>
            <a:r>
              <a:rPr lang="nl-BE" sz="4800" b="1" dirty="0">
                <a:solidFill>
                  <a:srgbClr val="00FA00"/>
                </a:solidFill>
              </a:rPr>
              <a:t>jugement</a:t>
            </a:r>
            <a:r>
              <a:rPr lang="nl-BE" sz="4800" b="1" dirty="0">
                <a:solidFill>
                  <a:srgbClr val="FE7735"/>
                </a:solidFill>
              </a:rPr>
              <a:t> qui mène à des </a:t>
            </a:r>
            <a:r>
              <a:rPr lang="nl-BE" sz="4800" b="1" dirty="0">
                <a:solidFill>
                  <a:srgbClr val="00FA00"/>
                </a:solidFill>
              </a:rPr>
              <a:t>décisions</a:t>
            </a:r>
            <a:r>
              <a:rPr lang="nl-BE" sz="4800" b="1" dirty="0">
                <a:solidFill>
                  <a:srgbClr val="FE7735"/>
                </a:solidFill>
              </a:rPr>
              <a:t> </a:t>
            </a:r>
            <a:endParaRPr lang="fr-FR" sz="4800" b="1" dirty="0">
              <a:solidFill>
                <a:srgbClr val="FE7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71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34F619-F526-4347-8B1F-E34DAA588243}"/>
              </a:ext>
            </a:extLst>
          </p:cNvPr>
          <p:cNvSpPr/>
          <p:nvPr/>
        </p:nvSpPr>
        <p:spPr>
          <a:xfrm>
            <a:off x="673026" y="3213686"/>
            <a:ext cx="1080937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800" b="1" dirty="0">
                <a:solidFill>
                  <a:srgbClr val="FE7735"/>
                </a:solidFill>
              </a:rPr>
              <a:t>Qui, parmi vous, a déjà analysé les résultats de ses étudiants à </a:t>
            </a:r>
            <a:r>
              <a:rPr lang="nl-BE" sz="4800" b="1" dirty="0">
                <a:solidFill>
                  <a:srgbClr val="00FA00"/>
                </a:solidFill>
              </a:rPr>
              <a:t>l’examen</a:t>
            </a:r>
            <a:r>
              <a:rPr lang="nl-BE" sz="4800" b="1" dirty="0">
                <a:solidFill>
                  <a:srgbClr val="FE7735"/>
                </a:solidFill>
              </a:rPr>
              <a:t> en essayant d’</a:t>
            </a:r>
            <a:r>
              <a:rPr lang="nl-BE" sz="4800" b="1" dirty="0">
                <a:solidFill>
                  <a:srgbClr val="00FA00"/>
                </a:solidFill>
              </a:rPr>
              <a:t>identifier</a:t>
            </a:r>
            <a:r>
              <a:rPr lang="nl-BE" sz="4800" b="1" dirty="0">
                <a:solidFill>
                  <a:srgbClr val="FE7735"/>
                </a:solidFill>
              </a:rPr>
              <a:t> les parties du cours pour lequelless ils ont le plus de lacunes ?</a:t>
            </a:r>
            <a:endParaRPr lang="fr-FR" sz="4800" b="1" dirty="0">
              <a:solidFill>
                <a:srgbClr val="FE7735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A677F3-691B-8E45-8B6C-0E7F2C38C106}"/>
              </a:ext>
            </a:extLst>
          </p:cNvPr>
          <p:cNvSpPr/>
          <p:nvPr/>
        </p:nvSpPr>
        <p:spPr>
          <a:xfrm>
            <a:off x="929714" y="519046"/>
            <a:ext cx="103010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4800" b="1" dirty="0">
                <a:solidFill>
                  <a:srgbClr val="00FA00"/>
                </a:solidFill>
              </a:rPr>
              <a:t>Évaluation</a:t>
            </a:r>
            <a:r>
              <a:rPr lang="nl-BE" sz="4800" b="1" dirty="0">
                <a:solidFill>
                  <a:srgbClr val="FE7735"/>
                </a:solidFill>
              </a:rPr>
              <a:t> : action de </a:t>
            </a:r>
            <a:r>
              <a:rPr lang="nl-BE" sz="4800" b="1" dirty="0">
                <a:solidFill>
                  <a:srgbClr val="00FA00"/>
                </a:solidFill>
              </a:rPr>
              <a:t>récolter de l’information</a:t>
            </a:r>
            <a:r>
              <a:rPr lang="nl-BE" sz="4800" b="1" dirty="0">
                <a:solidFill>
                  <a:srgbClr val="FE7735"/>
                </a:solidFill>
              </a:rPr>
              <a:t> sur laquelle on porte un </a:t>
            </a:r>
            <a:r>
              <a:rPr lang="nl-BE" sz="4800" b="1" dirty="0">
                <a:solidFill>
                  <a:srgbClr val="00FA00"/>
                </a:solidFill>
              </a:rPr>
              <a:t>jugement</a:t>
            </a:r>
            <a:r>
              <a:rPr lang="nl-BE" sz="4800" b="1" dirty="0">
                <a:solidFill>
                  <a:srgbClr val="FE7735"/>
                </a:solidFill>
              </a:rPr>
              <a:t> qui mène à des </a:t>
            </a:r>
            <a:r>
              <a:rPr lang="nl-BE" sz="4800" b="1" dirty="0">
                <a:solidFill>
                  <a:srgbClr val="00FA00"/>
                </a:solidFill>
              </a:rPr>
              <a:t>décisions</a:t>
            </a:r>
            <a:r>
              <a:rPr lang="nl-BE" sz="4800" b="1" dirty="0">
                <a:solidFill>
                  <a:srgbClr val="FE7735"/>
                </a:solidFill>
              </a:rPr>
              <a:t> </a:t>
            </a:r>
            <a:endParaRPr lang="fr-FR" sz="4800" b="1" dirty="0">
              <a:solidFill>
                <a:srgbClr val="FE7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118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164F5C-5630-884C-95D6-44E919151D87}"/>
              </a:ext>
            </a:extLst>
          </p:cNvPr>
          <p:cNvSpPr/>
          <p:nvPr/>
        </p:nvSpPr>
        <p:spPr>
          <a:xfrm>
            <a:off x="360947" y="519044"/>
            <a:ext cx="1168266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3600" b="1" dirty="0">
                <a:solidFill>
                  <a:srgbClr val="FE7735"/>
                </a:solidFill>
              </a:rPr>
              <a:t>Tous ceux qui ont levé la main au-moins une fois ont évalué la qualité de leur enseignement en utilisant une </a:t>
            </a:r>
            <a:r>
              <a:rPr lang="nl-BE" sz="3600" b="1" dirty="0">
                <a:solidFill>
                  <a:srgbClr val="00FA00"/>
                </a:solidFill>
              </a:rPr>
              <a:t>source</a:t>
            </a:r>
            <a:r>
              <a:rPr lang="nl-BE" sz="3600" b="1" dirty="0">
                <a:solidFill>
                  <a:srgbClr val="FE7735"/>
                </a:solidFill>
              </a:rPr>
              <a:t> importante </a:t>
            </a:r>
            <a:r>
              <a:rPr lang="nl-BE" sz="3600" b="1" dirty="0">
                <a:solidFill>
                  <a:srgbClr val="00FA00"/>
                </a:solidFill>
              </a:rPr>
              <a:t>d’information</a:t>
            </a:r>
            <a:r>
              <a:rPr lang="nl-BE" sz="3600" b="1" dirty="0">
                <a:solidFill>
                  <a:srgbClr val="FE7735"/>
                </a:solidFill>
              </a:rPr>
              <a:t> : </a:t>
            </a:r>
            <a:r>
              <a:rPr lang="nl-BE" sz="3600" b="1" dirty="0">
                <a:solidFill>
                  <a:srgbClr val="00FA00"/>
                </a:solidFill>
              </a:rPr>
              <a:t>les étudiants</a:t>
            </a:r>
          </a:p>
          <a:p>
            <a:endParaRPr lang="nl-BE" sz="3600" b="1" dirty="0">
              <a:solidFill>
                <a:srgbClr val="FE7735"/>
              </a:solidFill>
            </a:endParaRPr>
          </a:p>
          <a:p>
            <a:pPr algn="ctr"/>
            <a:r>
              <a:rPr lang="nl-BE" sz="3600" b="1" dirty="0">
                <a:solidFill>
                  <a:srgbClr val="00FA00"/>
                </a:solidFill>
              </a:rPr>
              <a:t>Et c’est heureux !</a:t>
            </a:r>
          </a:p>
          <a:p>
            <a:endParaRPr lang="nl-BE" sz="3600" b="1" dirty="0">
              <a:solidFill>
                <a:srgbClr val="00FA00"/>
              </a:solidFill>
            </a:endParaRPr>
          </a:p>
          <a:p>
            <a:r>
              <a:rPr lang="nl-BE" sz="3600" b="1" dirty="0">
                <a:solidFill>
                  <a:srgbClr val="FE7735"/>
                </a:solidFill>
              </a:rPr>
              <a:t>Car notre enseignement est modelé par toute une série de </a:t>
            </a:r>
            <a:r>
              <a:rPr lang="nl-BE" sz="3600" b="1" dirty="0">
                <a:solidFill>
                  <a:srgbClr val="00FA00"/>
                </a:solidFill>
              </a:rPr>
              <a:t>forces</a:t>
            </a:r>
            <a:r>
              <a:rPr lang="nl-BE" sz="3600" b="1" dirty="0">
                <a:solidFill>
                  <a:srgbClr val="FE7735"/>
                </a:solidFill>
              </a:rPr>
              <a:t> qui </a:t>
            </a:r>
            <a:r>
              <a:rPr lang="nl-BE" sz="3600" b="1" dirty="0">
                <a:solidFill>
                  <a:srgbClr val="00FA00"/>
                </a:solidFill>
              </a:rPr>
              <a:t>échappent à notre contrôle</a:t>
            </a:r>
            <a:r>
              <a:rPr lang="nl-BE" sz="3600" b="1" dirty="0">
                <a:solidFill>
                  <a:srgbClr val="FE7735"/>
                </a:solidFill>
              </a:rPr>
              <a:t> : nous devons réguler nos actions pédagogiques dans l’action</a:t>
            </a:r>
          </a:p>
          <a:p>
            <a:endParaRPr lang="nl-BE" sz="3600" b="1" dirty="0">
              <a:solidFill>
                <a:srgbClr val="FE7735"/>
              </a:solidFill>
            </a:endParaRPr>
          </a:p>
          <a:p>
            <a:pPr algn="ctr"/>
            <a:r>
              <a:rPr lang="nl-BE" sz="3600" b="1" dirty="0">
                <a:solidFill>
                  <a:srgbClr val="FE7735"/>
                </a:solidFill>
              </a:rPr>
              <a:t>Les étudiants sont une source </a:t>
            </a:r>
            <a:r>
              <a:rPr lang="nl-BE" sz="3600" b="1" dirty="0">
                <a:solidFill>
                  <a:srgbClr val="00FA00"/>
                </a:solidFill>
              </a:rPr>
              <a:t>précieuse</a:t>
            </a:r>
            <a:r>
              <a:rPr lang="nl-BE" sz="3600" b="1" dirty="0">
                <a:solidFill>
                  <a:srgbClr val="FE7735"/>
                </a:solidFill>
              </a:rPr>
              <a:t> d’information </a:t>
            </a:r>
          </a:p>
        </p:txBody>
      </p:sp>
    </p:spTree>
    <p:extLst>
      <p:ext uri="{BB962C8B-B14F-4D97-AF65-F5344CB8AC3E}">
        <p14:creationId xmlns:p14="http://schemas.microsoft.com/office/powerpoint/2010/main" val="95153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8910D6-0BB3-BC4B-A199-0140E3B0AC11}"/>
              </a:ext>
            </a:extLst>
          </p:cNvPr>
          <p:cNvSpPr/>
          <p:nvPr/>
        </p:nvSpPr>
        <p:spPr>
          <a:xfrm rot="20827775">
            <a:off x="347606" y="2101171"/>
            <a:ext cx="117069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4000" b="1" dirty="0">
                <a:solidFill>
                  <a:srgbClr val="FE7735"/>
                </a:solidFill>
              </a:rPr>
              <a:t>Pourquoi une action aussi naturelle que l’</a:t>
            </a:r>
            <a:r>
              <a:rPr lang="nl-BE" sz="4000" b="1" dirty="0">
                <a:solidFill>
                  <a:srgbClr val="00FA00"/>
                </a:solidFill>
              </a:rPr>
              <a:t>évaluation </a:t>
            </a:r>
            <a:r>
              <a:rPr lang="nl-BE" sz="4000" b="1" dirty="0">
                <a:solidFill>
                  <a:srgbClr val="FE7735"/>
                </a:solidFill>
              </a:rPr>
              <a:t>ayant pour source les </a:t>
            </a:r>
            <a:r>
              <a:rPr lang="nl-BE" sz="4000" b="1" dirty="0">
                <a:solidFill>
                  <a:srgbClr val="00FA00"/>
                </a:solidFill>
              </a:rPr>
              <a:t>étudiants</a:t>
            </a:r>
            <a:r>
              <a:rPr lang="nl-BE" sz="4000" b="1" dirty="0">
                <a:solidFill>
                  <a:srgbClr val="FE7735"/>
                </a:solidFill>
              </a:rPr>
              <a:t> et qui est très utile dans l’amélioration des enseignements est-elle </a:t>
            </a:r>
            <a:r>
              <a:rPr lang="nl-BE" sz="4000" b="1" dirty="0">
                <a:solidFill>
                  <a:srgbClr val="00FA00"/>
                </a:solidFill>
              </a:rPr>
              <a:t>polémique</a:t>
            </a:r>
            <a:r>
              <a:rPr lang="nl-BE" sz="4000" b="1" dirty="0">
                <a:solidFill>
                  <a:srgbClr val="FE7735"/>
                </a:solidFill>
              </a:rPr>
              <a:t> ?</a:t>
            </a:r>
            <a:endParaRPr lang="fr-FR" sz="4000" b="1" dirty="0">
              <a:solidFill>
                <a:srgbClr val="FE7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09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4F56A3-A35D-C345-BD57-CC0CC7708A28}"/>
              </a:ext>
            </a:extLst>
          </p:cNvPr>
          <p:cNvSpPr/>
          <p:nvPr/>
        </p:nvSpPr>
        <p:spPr>
          <a:xfrm>
            <a:off x="559467" y="1648327"/>
            <a:ext cx="114219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4000" b="1" dirty="0">
                <a:solidFill>
                  <a:srgbClr val="FE7735"/>
                </a:solidFill>
              </a:rPr>
              <a:t>L’évaluation des enseignements consiste à recueillir, sur base d’un </a:t>
            </a:r>
            <a:r>
              <a:rPr lang="nl-BE" sz="4000" b="1" dirty="0">
                <a:solidFill>
                  <a:srgbClr val="00FA00"/>
                </a:solidFill>
              </a:rPr>
              <a:t>questionnaire</a:t>
            </a:r>
            <a:r>
              <a:rPr lang="nl-BE" sz="4000" b="1" dirty="0">
                <a:solidFill>
                  <a:srgbClr val="FE7735"/>
                </a:solidFill>
              </a:rPr>
              <a:t>, </a:t>
            </a:r>
            <a:r>
              <a:rPr lang="nl-BE" sz="4000" b="1" dirty="0">
                <a:solidFill>
                  <a:srgbClr val="00FA00"/>
                </a:solidFill>
              </a:rPr>
              <a:t>l’avis des étudiants </a:t>
            </a:r>
            <a:r>
              <a:rPr lang="nl-BE" sz="4000" b="1" dirty="0">
                <a:solidFill>
                  <a:srgbClr val="FE7735"/>
                </a:solidFill>
              </a:rPr>
              <a:t>sur chacun des cours qui leur ont été proposés. Celle-ci se passe le plus souvent en </a:t>
            </a:r>
            <a:r>
              <a:rPr lang="nl-BE" sz="4000" b="1" dirty="0">
                <a:solidFill>
                  <a:srgbClr val="00FA00"/>
                </a:solidFill>
              </a:rPr>
              <a:t>fin de semestre </a:t>
            </a:r>
            <a:r>
              <a:rPr lang="nl-BE" sz="4000" b="1" dirty="0">
                <a:solidFill>
                  <a:srgbClr val="FE7735"/>
                </a:solidFill>
              </a:rPr>
              <a:t>ou en fin d’année</a:t>
            </a:r>
            <a:endParaRPr lang="fr-FR" sz="4000" b="1" dirty="0">
              <a:solidFill>
                <a:srgbClr val="FE7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44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F31AA2D-A8A6-4647-9E94-A13083735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846" y="1302775"/>
            <a:ext cx="6091966" cy="403359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1C4FC57-BCB6-BA4D-9568-1B58B9F3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0" y="1302776"/>
            <a:ext cx="6327707" cy="4033597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A731F8EE-56C4-A141-80F7-A8A7417B8C22}"/>
              </a:ext>
            </a:extLst>
          </p:cNvPr>
          <p:cNvSpPr/>
          <p:nvPr/>
        </p:nvSpPr>
        <p:spPr>
          <a:xfrm>
            <a:off x="2306287" y="2032694"/>
            <a:ext cx="1895792" cy="697832"/>
          </a:xfrm>
          <a:prstGeom prst="ellipse">
            <a:avLst/>
          </a:prstGeom>
          <a:noFill/>
          <a:ln w="25400">
            <a:solidFill>
              <a:srgbClr val="FE7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EB30F41-FB93-E248-AE4E-65714CA0BE99}"/>
              </a:ext>
            </a:extLst>
          </p:cNvPr>
          <p:cNvSpPr/>
          <p:nvPr/>
        </p:nvSpPr>
        <p:spPr>
          <a:xfrm>
            <a:off x="8277725" y="2066782"/>
            <a:ext cx="1919848" cy="653719"/>
          </a:xfrm>
          <a:prstGeom prst="ellipse">
            <a:avLst/>
          </a:prstGeom>
          <a:noFill/>
          <a:ln w="25400">
            <a:solidFill>
              <a:srgbClr val="FE7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8D8A33B-17D9-CC4C-ACCD-4D29FD68A0AA}"/>
              </a:ext>
            </a:extLst>
          </p:cNvPr>
          <p:cNvSpPr/>
          <p:nvPr/>
        </p:nvSpPr>
        <p:spPr>
          <a:xfrm>
            <a:off x="10161477" y="2508782"/>
            <a:ext cx="1919848" cy="653719"/>
          </a:xfrm>
          <a:prstGeom prst="ellipse">
            <a:avLst/>
          </a:prstGeom>
          <a:noFill/>
          <a:ln w="25400">
            <a:solidFill>
              <a:srgbClr val="FE7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2E3A7E-268B-CB4C-B314-AED91A8EED45}"/>
              </a:ext>
            </a:extLst>
          </p:cNvPr>
          <p:cNvSpPr txBox="1"/>
          <p:nvPr/>
        </p:nvSpPr>
        <p:spPr>
          <a:xfrm>
            <a:off x="582428" y="497661"/>
            <a:ext cx="11220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E7735"/>
                </a:solidFill>
              </a:rPr>
              <a:t>L’évaluation des enseignements, bien plus large que l’EEE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6A07216-8103-5C43-A6FA-918429B14544}"/>
              </a:ext>
            </a:extLst>
          </p:cNvPr>
          <p:cNvSpPr txBox="1"/>
          <p:nvPr/>
        </p:nvSpPr>
        <p:spPr>
          <a:xfrm>
            <a:off x="582428" y="5614780"/>
            <a:ext cx="11220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E7735"/>
                </a:solidFill>
              </a:rPr>
              <a:t>La mesure issue de l’EEE est valide et fidèle, mais la triangulation reste nécessaire</a:t>
            </a:r>
          </a:p>
        </p:txBody>
      </p:sp>
    </p:spTree>
    <p:extLst>
      <p:ext uri="{BB962C8B-B14F-4D97-AF65-F5344CB8AC3E}">
        <p14:creationId xmlns:p14="http://schemas.microsoft.com/office/powerpoint/2010/main" val="94968056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FAFD2C0-BFE0-1145-98AC-DBDD80DAECD4}">
  <we:reference id="wa104178141" version="3.10.0.7" store="fr-FR" storeType="OMEX"/>
  <we:alternateReferences>
    <we:reference id="wa104178141" version="3.10.0.7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7534</TotalTime>
  <Words>841</Words>
  <Application>Microsoft Office PowerPoint</Application>
  <PresentationFormat>Grand écran</PresentationFormat>
  <Paragraphs>101</Paragraphs>
  <Slides>30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Hoefler Text</vt:lpstr>
      <vt:lpstr>ヒラギノ明朝 ProN W3</vt:lpstr>
      <vt:lpstr>Thème Office</vt:lpstr>
      <vt:lpstr>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Pascal Detroz</dc:creator>
  <cp:lastModifiedBy>Philippe Vatel</cp:lastModifiedBy>
  <cp:revision>137</cp:revision>
  <cp:lastPrinted>2018-03-13T13:04:24Z</cp:lastPrinted>
  <dcterms:created xsi:type="dcterms:W3CDTF">2018-03-09T10:38:52Z</dcterms:created>
  <dcterms:modified xsi:type="dcterms:W3CDTF">2018-04-17T05:47:07Z</dcterms:modified>
</cp:coreProperties>
</file>