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8"/>
  </p:notesMasterIdLst>
  <p:handoutMasterIdLst>
    <p:handoutMasterId r:id="rId9"/>
  </p:handoutMasterIdLst>
  <p:sldIdLst>
    <p:sldId id="256" r:id="rId3"/>
    <p:sldId id="257" r:id="rId4"/>
    <p:sldId id="258" r:id="rId5"/>
    <p:sldId id="259" r:id="rId6"/>
    <p:sldId id="260" r:id="rId7"/>
  </p:sldIdLst>
  <p:sldSz cx="9144000" cy="6858000" type="screen4x3"/>
  <p:notesSz cx="6743700" cy="9875838"/>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F81"/>
    <a:srgbClr val="FF6600"/>
    <a:srgbClr val="000000"/>
    <a:srgbClr val="009A46"/>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06799F8-075E-4A3A-A7F6-7FBC6576F1A4}" styleName="Style à thème 2 - Accentuation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2838BEF-8BB2-4498-84A7-C5851F593DF1}" styleName="Style moyen 4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90276" autoAdjust="0"/>
  </p:normalViewPr>
  <p:slideViewPr>
    <p:cSldViewPr snapToGrid="0">
      <p:cViewPr varScale="1">
        <p:scale>
          <a:sx n="81" d="100"/>
          <a:sy n="81" d="100"/>
        </p:scale>
        <p:origin x="1122" y="96"/>
      </p:cViewPr>
      <p:guideLst>
        <p:guide orient="horz" pos="2160"/>
        <p:guide pos="2880"/>
      </p:guideLst>
    </p:cSldViewPr>
  </p:slideViewPr>
  <p:outlineViewPr>
    <p:cViewPr>
      <p:scale>
        <a:sx n="33" d="100"/>
        <a:sy n="33" d="100"/>
      </p:scale>
      <p:origin x="0" y="640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0"/>
            <a:ext cx="2922588"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fr-FR"/>
          </a:p>
        </p:txBody>
      </p:sp>
      <p:sp>
        <p:nvSpPr>
          <p:cNvPr id="112643" name="Rectangle 3"/>
          <p:cNvSpPr>
            <a:spLocks noGrp="1" noChangeArrowheads="1"/>
          </p:cNvSpPr>
          <p:nvPr>
            <p:ph type="dt" sz="quarter" idx="1"/>
          </p:nvPr>
        </p:nvSpPr>
        <p:spPr bwMode="auto">
          <a:xfrm>
            <a:off x="3819525" y="0"/>
            <a:ext cx="2922588"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fr-FR"/>
          </a:p>
        </p:txBody>
      </p:sp>
      <p:sp>
        <p:nvSpPr>
          <p:cNvPr id="112644" name="Rectangle 4"/>
          <p:cNvSpPr>
            <a:spLocks noGrp="1" noChangeArrowheads="1"/>
          </p:cNvSpPr>
          <p:nvPr>
            <p:ph type="ftr" sz="quarter" idx="2"/>
          </p:nvPr>
        </p:nvSpPr>
        <p:spPr bwMode="auto">
          <a:xfrm>
            <a:off x="0" y="9380538"/>
            <a:ext cx="2922588"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fr-FR"/>
          </a:p>
        </p:txBody>
      </p:sp>
      <p:sp>
        <p:nvSpPr>
          <p:cNvPr id="112645" name="Rectangle 5"/>
          <p:cNvSpPr>
            <a:spLocks noGrp="1" noChangeArrowheads="1"/>
          </p:cNvSpPr>
          <p:nvPr>
            <p:ph type="sldNum" sz="quarter" idx="3"/>
          </p:nvPr>
        </p:nvSpPr>
        <p:spPr bwMode="auto">
          <a:xfrm>
            <a:off x="3819525" y="9380538"/>
            <a:ext cx="2922588"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D44A633-D53B-47A2-98A7-A4C8B03CD4E2}" type="slidenum">
              <a:rPr lang="fr-FR"/>
              <a:pPr>
                <a:defRPr/>
              </a:pPr>
              <a:t>‹N°›</a:t>
            </a:fld>
            <a:endParaRPr lang="fr-FR"/>
          </a:p>
        </p:txBody>
      </p:sp>
    </p:spTree>
    <p:extLst>
      <p:ext uri="{BB962C8B-B14F-4D97-AF65-F5344CB8AC3E}">
        <p14:creationId xmlns:p14="http://schemas.microsoft.com/office/powerpoint/2010/main" val="31206603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22588"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fr-FR"/>
          </a:p>
        </p:txBody>
      </p:sp>
      <p:sp>
        <p:nvSpPr>
          <p:cNvPr id="3075" name="Rectangle 3"/>
          <p:cNvSpPr>
            <a:spLocks noGrp="1" noChangeArrowheads="1"/>
          </p:cNvSpPr>
          <p:nvPr>
            <p:ph type="dt" idx="1"/>
          </p:nvPr>
        </p:nvSpPr>
        <p:spPr bwMode="auto">
          <a:xfrm>
            <a:off x="3819525" y="0"/>
            <a:ext cx="2922588"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fr-FR"/>
          </a:p>
        </p:txBody>
      </p:sp>
      <p:sp>
        <p:nvSpPr>
          <p:cNvPr id="31748" name="Rectangle 4"/>
          <p:cNvSpPr>
            <a:spLocks noGrp="1" noRot="1" noChangeAspect="1" noChangeArrowheads="1" noTextEdit="1"/>
          </p:cNvSpPr>
          <p:nvPr>
            <p:ph type="sldImg" idx="2"/>
          </p:nvPr>
        </p:nvSpPr>
        <p:spPr bwMode="auto">
          <a:xfrm>
            <a:off x="904875" y="741363"/>
            <a:ext cx="4935538" cy="37020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74688" y="4691063"/>
            <a:ext cx="5394325" cy="44434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3078" name="Rectangle 6"/>
          <p:cNvSpPr>
            <a:spLocks noGrp="1" noChangeArrowheads="1"/>
          </p:cNvSpPr>
          <p:nvPr>
            <p:ph type="ftr" sz="quarter" idx="4"/>
          </p:nvPr>
        </p:nvSpPr>
        <p:spPr bwMode="auto">
          <a:xfrm>
            <a:off x="0" y="9380538"/>
            <a:ext cx="2922588"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fr-FR"/>
          </a:p>
        </p:txBody>
      </p:sp>
      <p:sp>
        <p:nvSpPr>
          <p:cNvPr id="3079" name="Rectangle 7"/>
          <p:cNvSpPr>
            <a:spLocks noGrp="1" noChangeArrowheads="1"/>
          </p:cNvSpPr>
          <p:nvPr>
            <p:ph type="sldNum" sz="quarter" idx="5"/>
          </p:nvPr>
        </p:nvSpPr>
        <p:spPr bwMode="auto">
          <a:xfrm>
            <a:off x="3819525" y="9380538"/>
            <a:ext cx="2922588"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28940D5-3795-4171-978B-1748B8CA1B90}" type="slidenum">
              <a:rPr lang="fr-FR"/>
              <a:pPr>
                <a:defRPr/>
              </a:pPr>
              <a:t>‹N°›</a:t>
            </a:fld>
            <a:endParaRPr lang="fr-FR"/>
          </a:p>
        </p:txBody>
      </p:sp>
    </p:spTree>
    <p:extLst>
      <p:ext uri="{BB962C8B-B14F-4D97-AF65-F5344CB8AC3E}">
        <p14:creationId xmlns:p14="http://schemas.microsoft.com/office/powerpoint/2010/main" val="9970578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228940D5-3795-4171-978B-1748B8CA1B90}" type="slidenum">
              <a:rPr lang="fr-FR" smtClean="0"/>
              <a:pPr>
                <a:defRPr/>
              </a:pPr>
              <a:t>1</a:t>
            </a:fld>
            <a:endParaRPr lang="fr-FR"/>
          </a:p>
        </p:txBody>
      </p:sp>
    </p:spTree>
    <p:extLst>
      <p:ext uri="{BB962C8B-B14F-4D97-AF65-F5344CB8AC3E}">
        <p14:creationId xmlns:p14="http://schemas.microsoft.com/office/powerpoint/2010/main" val="7137433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63490" name="Rectangle 2"/>
          <p:cNvSpPr>
            <a:spLocks noGrp="1" noChangeArrowheads="1"/>
          </p:cNvSpPr>
          <p:nvPr>
            <p:ph type="ctrTitle"/>
          </p:nvPr>
        </p:nvSpPr>
        <p:spPr>
          <a:xfrm>
            <a:off x="685800" y="2130425"/>
            <a:ext cx="7772400" cy="1470025"/>
          </a:xfrm>
        </p:spPr>
        <p:txBody>
          <a:bodyPr/>
          <a:lstStyle>
            <a:lvl1pPr>
              <a:defRPr/>
            </a:lvl1pPr>
          </a:lstStyle>
          <a:p>
            <a:r>
              <a:rPr lang="fr-FR"/>
              <a:t>Cliquez pour modifier le style du titre</a:t>
            </a:r>
          </a:p>
        </p:txBody>
      </p:sp>
      <p:sp>
        <p:nvSpPr>
          <p:cNvPr id="63491" name="Rectangle 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fr-FR"/>
              <a:t>Cliquez pour modifier le style des sous-titres du masque</a:t>
            </a:r>
          </a:p>
        </p:txBody>
      </p:sp>
      <p:sp>
        <p:nvSpPr>
          <p:cNvPr id="4" name="Rectangle 4"/>
          <p:cNvSpPr>
            <a:spLocks noGrp="1" noChangeArrowheads="1"/>
          </p:cNvSpPr>
          <p:nvPr>
            <p:ph type="dt" sz="half" idx="10"/>
          </p:nvPr>
        </p:nvSpPr>
        <p:spPr/>
        <p:txBody>
          <a:bodyPr/>
          <a:lstStyle>
            <a:lvl1pPr>
              <a:defRPr smtClean="0"/>
            </a:lvl1pPr>
          </a:lstStyle>
          <a:p>
            <a:pPr>
              <a:defRPr/>
            </a:pPr>
            <a:endParaRPr lang="fr-FR"/>
          </a:p>
        </p:txBody>
      </p:sp>
      <p:sp>
        <p:nvSpPr>
          <p:cNvPr id="5" name="Rectangle 5"/>
          <p:cNvSpPr>
            <a:spLocks noGrp="1" noChangeArrowheads="1"/>
          </p:cNvSpPr>
          <p:nvPr>
            <p:ph type="ftr" sz="quarter" idx="11"/>
          </p:nvPr>
        </p:nvSpPr>
        <p:spPr/>
        <p:txBody>
          <a:bodyPr/>
          <a:lstStyle>
            <a:lvl1pPr>
              <a:defRPr smtClean="0"/>
            </a:lvl1pPr>
          </a:lstStyle>
          <a:p>
            <a:pPr>
              <a:defRPr/>
            </a:pPr>
            <a:endParaRPr lang="fr-FR"/>
          </a:p>
        </p:txBody>
      </p:sp>
      <p:sp>
        <p:nvSpPr>
          <p:cNvPr id="6" name="Rectangle 6"/>
          <p:cNvSpPr>
            <a:spLocks noGrp="1" noChangeArrowheads="1"/>
          </p:cNvSpPr>
          <p:nvPr>
            <p:ph type="sldNum" sz="quarter" idx="12"/>
          </p:nvPr>
        </p:nvSpPr>
        <p:spPr/>
        <p:txBody>
          <a:bodyPr/>
          <a:lstStyle>
            <a:lvl1pPr>
              <a:defRPr smtClean="0"/>
            </a:lvl1pPr>
          </a:lstStyle>
          <a:p>
            <a:pPr>
              <a:defRPr/>
            </a:pPr>
            <a:fld id="{3D4BD50F-B6D2-40D1-B87B-43FDA7AEAFD9}" type="slidenum">
              <a:rPr lang="fr-FR"/>
              <a:pPr>
                <a:defRPr/>
              </a:pPr>
              <a:t>‹N°›</a:t>
            </a:fld>
            <a:endParaRPr lang="fr-FR"/>
          </a:p>
        </p:txBody>
      </p:sp>
      <p:grpSp>
        <p:nvGrpSpPr>
          <p:cNvPr id="22" name="Groupe 21"/>
          <p:cNvGrpSpPr/>
          <p:nvPr userDrawn="1"/>
        </p:nvGrpSpPr>
        <p:grpSpPr>
          <a:xfrm>
            <a:off x="-4194100" y="-1956126"/>
            <a:ext cx="9219789" cy="1063999"/>
            <a:chOff x="80122" y="-41601"/>
            <a:chExt cx="9219789" cy="1063999"/>
          </a:xfrm>
        </p:grpSpPr>
        <p:pic>
          <p:nvPicPr>
            <p:cNvPr id="23" name="Image 22"/>
            <p:cNvPicPr>
              <a:picLocks noChangeAspect="1"/>
            </p:cNvPicPr>
            <p:nvPr userDrawn="1"/>
          </p:nvPicPr>
          <p:blipFill rotWithShape="1">
            <a:blip r:embed="rId2" cstate="print">
              <a:extLst>
                <a:ext uri="{28A0092B-C50C-407E-A947-70E740481C1C}">
                  <a14:useLocalDpi xmlns:a14="http://schemas.microsoft.com/office/drawing/2010/main" val="0"/>
                </a:ext>
              </a:extLst>
            </a:blip>
            <a:srcRect l="35143" t="42110" r="50574" b="43203"/>
            <a:stretch/>
          </p:blipFill>
          <p:spPr>
            <a:xfrm>
              <a:off x="80122" y="15128"/>
              <a:ext cx="1023938" cy="1007270"/>
            </a:xfrm>
            <a:prstGeom prst="rect">
              <a:avLst/>
            </a:prstGeom>
          </p:spPr>
        </p:pic>
        <p:pic>
          <p:nvPicPr>
            <p:cNvPr id="24" name="Image 23"/>
            <p:cNvPicPr>
              <a:picLocks noChangeAspect="1"/>
            </p:cNvPicPr>
            <p:nvPr userDrawn="1"/>
          </p:nvPicPr>
          <p:blipFill rotWithShape="1">
            <a:blip r:embed="rId2" cstate="print">
              <a:extLst>
                <a:ext uri="{28A0092B-C50C-407E-A947-70E740481C1C}">
                  <a14:useLocalDpi xmlns:a14="http://schemas.microsoft.com/office/drawing/2010/main" val="0"/>
                </a:ext>
              </a:extLst>
            </a:blip>
            <a:srcRect l="35143" t="42110" r="50574" b="43203"/>
            <a:stretch/>
          </p:blipFill>
          <p:spPr>
            <a:xfrm>
              <a:off x="1092154" y="0"/>
              <a:ext cx="1023938" cy="1007270"/>
            </a:xfrm>
            <a:prstGeom prst="rect">
              <a:avLst/>
            </a:prstGeom>
          </p:spPr>
        </p:pic>
        <p:pic>
          <p:nvPicPr>
            <p:cNvPr id="25" name="Image 24"/>
            <p:cNvPicPr>
              <a:picLocks noChangeAspect="1"/>
            </p:cNvPicPr>
            <p:nvPr userDrawn="1"/>
          </p:nvPicPr>
          <p:blipFill rotWithShape="1">
            <a:blip r:embed="rId2" cstate="print">
              <a:extLst>
                <a:ext uri="{28A0092B-C50C-407E-A947-70E740481C1C}">
                  <a14:useLocalDpi xmlns:a14="http://schemas.microsoft.com/office/drawing/2010/main" val="0"/>
                </a:ext>
              </a:extLst>
            </a:blip>
            <a:srcRect l="35143" t="42110" r="50574" b="43203"/>
            <a:stretch/>
          </p:blipFill>
          <p:spPr>
            <a:xfrm>
              <a:off x="2114972" y="5603"/>
              <a:ext cx="1023938" cy="1007270"/>
            </a:xfrm>
            <a:prstGeom prst="rect">
              <a:avLst/>
            </a:prstGeom>
          </p:spPr>
        </p:pic>
        <p:pic>
          <p:nvPicPr>
            <p:cNvPr id="26" name="Image 25"/>
            <p:cNvPicPr>
              <a:picLocks noChangeAspect="1"/>
            </p:cNvPicPr>
            <p:nvPr userDrawn="1"/>
          </p:nvPicPr>
          <p:blipFill rotWithShape="1">
            <a:blip r:embed="rId2" cstate="print">
              <a:extLst>
                <a:ext uri="{28A0092B-C50C-407E-A947-70E740481C1C}">
                  <a14:useLocalDpi xmlns:a14="http://schemas.microsoft.com/office/drawing/2010/main" val="0"/>
                </a:ext>
              </a:extLst>
            </a:blip>
            <a:srcRect l="35143" t="42110" r="50574" b="43203"/>
            <a:stretch/>
          </p:blipFill>
          <p:spPr>
            <a:xfrm>
              <a:off x="3146054" y="0"/>
              <a:ext cx="1023938" cy="1007270"/>
            </a:xfrm>
            <a:prstGeom prst="rect">
              <a:avLst/>
            </a:prstGeom>
          </p:spPr>
        </p:pic>
        <p:pic>
          <p:nvPicPr>
            <p:cNvPr id="27" name="Image 26"/>
            <p:cNvPicPr>
              <a:picLocks noChangeAspect="1"/>
            </p:cNvPicPr>
            <p:nvPr userDrawn="1"/>
          </p:nvPicPr>
          <p:blipFill rotWithShape="1">
            <a:blip r:embed="rId2" cstate="print">
              <a:extLst>
                <a:ext uri="{28A0092B-C50C-407E-A947-70E740481C1C}">
                  <a14:useLocalDpi xmlns:a14="http://schemas.microsoft.com/office/drawing/2010/main" val="0"/>
                </a:ext>
              </a:extLst>
            </a:blip>
            <a:srcRect l="35143" t="42110" r="50574" b="43203"/>
            <a:stretch/>
          </p:blipFill>
          <p:spPr>
            <a:xfrm>
              <a:off x="4163131" y="-13026"/>
              <a:ext cx="1023938" cy="1007270"/>
            </a:xfrm>
            <a:prstGeom prst="rect">
              <a:avLst/>
            </a:prstGeom>
          </p:spPr>
        </p:pic>
        <p:pic>
          <p:nvPicPr>
            <p:cNvPr id="28" name="Image 27"/>
            <p:cNvPicPr>
              <a:picLocks noChangeAspect="1"/>
            </p:cNvPicPr>
            <p:nvPr userDrawn="1"/>
          </p:nvPicPr>
          <p:blipFill rotWithShape="1">
            <a:blip r:embed="rId2" cstate="print">
              <a:extLst>
                <a:ext uri="{28A0092B-C50C-407E-A947-70E740481C1C}">
                  <a14:useLocalDpi xmlns:a14="http://schemas.microsoft.com/office/drawing/2010/main" val="0"/>
                </a:ext>
              </a:extLst>
            </a:blip>
            <a:srcRect l="35143" t="42110" r="50574" b="43203"/>
            <a:stretch/>
          </p:blipFill>
          <p:spPr>
            <a:xfrm>
              <a:off x="5198135" y="-41601"/>
              <a:ext cx="1023938" cy="1007270"/>
            </a:xfrm>
            <a:prstGeom prst="rect">
              <a:avLst/>
            </a:prstGeom>
          </p:spPr>
        </p:pic>
        <p:pic>
          <p:nvPicPr>
            <p:cNvPr id="29" name="Image 28"/>
            <p:cNvPicPr>
              <a:picLocks noChangeAspect="1"/>
            </p:cNvPicPr>
            <p:nvPr userDrawn="1"/>
          </p:nvPicPr>
          <p:blipFill rotWithShape="1">
            <a:blip r:embed="rId2" cstate="print">
              <a:extLst>
                <a:ext uri="{28A0092B-C50C-407E-A947-70E740481C1C}">
                  <a14:useLocalDpi xmlns:a14="http://schemas.microsoft.com/office/drawing/2010/main" val="0"/>
                </a:ext>
              </a:extLst>
            </a:blip>
            <a:srcRect l="35143" t="42110" r="50574" b="43203"/>
            <a:stretch/>
          </p:blipFill>
          <p:spPr>
            <a:xfrm>
              <a:off x="6226556" y="-22551"/>
              <a:ext cx="1023938" cy="1007270"/>
            </a:xfrm>
            <a:prstGeom prst="rect">
              <a:avLst/>
            </a:prstGeom>
          </p:spPr>
        </p:pic>
        <p:pic>
          <p:nvPicPr>
            <p:cNvPr id="30" name="Image 29"/>
            <p:cNvPicPr>
              <a:picLocks noChangeAspect="1"/>
            </p:cNvPicPr>
            <p:nvPr userDrawn="1"/>
          </p:nvPicPr>
          <p:blipFill rotWithShape="1">
            <a:blip r:embed="rId2" cstate="print">
              <a:extLst>
                <a:ext uri="{28A0092B-C50C-407E-A947-70E740481C1C}">
                  <a14:useLocalDpi xmlns:a14="http://schemas.microsoft.com/office/drawing/2010/main" val="0"/>
                </a:ext>
              </a:extLst>
            </a:blip>
            <a:srcRect l="35143" t="42110" r="50574" b="43203"/>
            <a:stretch/>
          </p:blipFill>
          <p:spPr>
            <a:xfrm>
              <a:off x="7252035" y="-41601"/>
              <a:ext cx="1023938" cy="1007270"/>
            </a:xfrm>
            <a:prstGeom prst="rect">
              <a:avLst/>
            </a:prstGeom>
          </p:spPr>
        </p:pic>
        <p:pic>
          <p:nvPicPr>
            <p:cNvPr id="31" name="Image 30"/>
            <p:cNvPicPr>
              <a:picLocks noChangeAspect="1"/>
            </p:cNvPicPr>
            <p:nvPr userDrawn="1"/>
          </p:nvPicPr>
          <p:blipFill rotWithShape="1">
            <a:blip r:embed="rId2" cstate="print">
              <a:extLst>
                <a:ext uri="{28A0092B-C50C-407E-A947-70E740481C1C}">
                  <a14:useLocalDpi xmlns:a14="http://schemas.microsoft.com/office/drawing/2010/main" val="0"/>
                </a:ext>
              </a:extLst>
            </a:blip>
            <a:srcRect l="35143" t="42110" r="50574" b="43203"/>
            <a:stretch/>
          </p:blipFill>
          <p:spPr>
            <a:xfrm>
              <a:off x="8275973" y="-41601"/>
              <a:ext cx="1023938" cy="1007270"/>
            </a:xfrm>
            <a:prstGeom prst="rect">
              <a:avLst/>
            </a:prstGeom>
          </p:spPr>
        </p:pic>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3618F9C0-127D-484D-9BA4-25C37AFCABE9}"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00272FA6-E719-464B-B943-E8410D142C14}" type="slidenum">
              <a:rPr lang="fr-FR"/>
              <a:pPr>
                <a:defRP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74663" y="274638"/>
            <a:ext cx="8212137" cy="1143000"/>
          </a:xfrm>
        </p:spPr>
        <p:txBody>
          <a:bodyPr/>
          <a:lstStyle/>
          <a:p>
            <a:r>
              <a:rPr lang="fr-FR"/>
              <a:t>Cliquez pour modifier le style du titre</a:t>
            </a:r>
          </a:p>
        </p:txBody>
      </p:sp>
      <p:sp>
        <p:nvSpPr>
          <p:cNvPr id="3" name="Espace réservé du texte 2"/>
          <p:cNvSpPr>
            <a:spLocks noGrp="1"/>
          </p:cNvSpPr>
          <p:nvPr>
            <p:ph type="body" sz="half" idx="1"/>
          </p:nvPr>
        </p:nvSpPr>
        <p:spPr>
          <a:xfrm>
            <a:off x="457200" y="1600200"/>
            <a:ext cx="4038600" cy="45259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7F719339-1328-4B25-85AA-1A24266B888A}" type="slidenum">
              <a:rPr lang="fr-FR"/>
              <a:pPr>
                <a:defRPr/>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QB_Question_Choix">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lvl1pPr algn="l">
              <a:defRPr baseline="0"/>
            </a:lvl1pPr>
          </a:lstStyle>
          <a:p>
            <a:r>
              <a:rPr lang="fr-FR" dirty="0"/>
              <a:t>Modifiez le titre de la question</a:t>
            </a:r>
          </a:p>
        </p:txBody>
      </p:sp>
      <p:sp>
        <p:nvSpPr>
          <p:cNvPr id="4" name="Espace réservé de la date 3"/>
          <p:cNvSpPr>
            <a:spLocks noGrp="1"/>
          </p:cNvSpPr>
          <p:nvPr>
            <p:ph type="dt" sz="half" idx="10"/>
          </p:nvPr>
        </p:nvSpPr>
        <p:spPr/>
        <p:txBody>
          <a:bodyPr/>
          <a:lstStyle/>
          <a:p>
            <a:fld id="{99542AAF-C3A5-45A3-8BB9-B35A26F94057}" type="datetimeFigureOut">
              <a:rPr lang="fr-FR" smtClean="0"/>
              <a:pPr/>
              <a:t>17/04/2018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31B20E6-F6EE-44AF-80FB-D149460E10CE}" type="slidenum">
              <a:rPr lang="fr-FR" smtClean="0"/>
              <a:pPr/>
              <a:t>‹N°›</a:t>
            </a:fld>
            <a:endParaRPr lang="fr-FR" dirty="0"/>
          </a:p>
        </p:txBody>
      </p:sp>
      <p:sp>
        <p:nvSpPr>
          <p:cNvPr id="10" name="Espace réservé du texte 9"/>
          <p:cNvSpPr>
            <a:spLocks noGrp="1"/>
          </p:cNvSpPr>
          <p:nvPr>
            <p:ph type="body" sz="quarter" idx="13" hasCustomPrompt="1"/>
          </p:nvPr>
        </p:nvSpPr>
        <p:spPr>
          <a:xfrm>
            <a:off x="468313" y="1844824"/>
            <a:ext cx="8207375" cy="4248001"/>
          </a:xfrm>
        </p:spPr>
        <p:txBody>
          <a:bodyPr/>
          <a:lstStyle>
            <a:lvl1pPr marL="514350" indent="-514350">
              <a:buFont typeface="+mj-lt"/>
              <a:buAutoNum type="arabicPeriod"/>
              <a:defRPr baseline="0"/>
            </a:lvl1pPr>
          </a:lstStyle>
          <a:p>
            <a:pPr lvl="0"/>
            <a:r>
              <a:rPr lang="fr-FR" dirty="0"/>
              <a:t>Modifiez le texte de la proposition</a:t>
            </a:r>
          </a:p>
        </p:txBody>
      </p:sp>
    </p:spTree>
    <p:extLst>
      <p:ext uri="{BB962C8B-B14F-4D97-AF65-F5344CB8AC3E}">
        <p14:creationId xmlns:p14="http://schemas.microsoft.com/office/powerpoint/2010/main" val="101962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280887" y="459414"/>
            <a:ext cx="7558314" cy="974613"/>
          </a:xfrm>
        </p:spPr>
        <p:txBody>
          <a:bodyPr/>
          <a:lstStyle>
            <a:lvl1pPr>
              <a:defRPr sz="2800" baseline="0"/>
            </a:lvl1pPr>
          </a:lstStyle>
          <a:p>
            <a:r>
              <a:rPr lang="fr-FR" dirty="0"/>
              <a:t>Cliquez pour modifier le style du titre</a:t>
            </a:r>
          </a:p>
        </p:txBody>
      </p:sp>
      <p:sp>
        <p:nvSpPr>
          <p:cNvPr id="3" name="Espace réservé du contenu 2"/>
          <p:cNvSpPr>
            <a:spLocks noGrp="1"/>
          </p:cNvSpPr>
          <p:nvPr>
            <p:ph idx="1"/>
          </p:nvPr>
        </p:nvSpPr>
        <p:spPr>
          <a:xfrm>
            <a:off x="1244600" y="1689995"/>
            <a:ext cx="7607300" cy="4490546"/>
          </a:xfrm>
        </p:spPr>
        <p:txBody>
          <a:bodyPr/>
          <a:lstStyle>
            <a:lvl1pPr marL="457200" indent="-457200">
              <a:buClr>
                <a:srgbClr val="C00000"/>
              </a:buClr>
              <a:buFont typeface="+mj-lt"/>
              <a:buAutoNum type="arabicPeriod"/>
              <a:defRPr sz="2400" baseline="0"/>
            </a:lvl1pPr>
            <a:lvl2pPr>
              <a:defRPr sz="2000" baseline="0"/>
            </a:lvl2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94B1E4DD-0905-46BB-A8F1-47E973B1DC75}"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41FFC199-0C28-4A90-9263-D4E1522ED0E8}"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marL="0">
              <a:spcBef>
                <a:spcPts val="0"/>
              </a:spcBef>
              <a:buFont typeface="Wingdings" pitchFamily="2" charset="2"/>
              <a:buChar char="§"/>
              <a:defRPr sz="2000" baseline="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A4CF095E-3067-4885-B806-69D608EFF20C}"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E0D3EE66-6942-4085-874A-608A9C549761}"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4DCCBEAF-7B02-484F-8ABD-749A4080E165}"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E012F54C-4684-4B83-942F-906CF9FD45D6}"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3E549A2D-1D2A-4FF1-B675-3C97FCCB1030}"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9FB4B423-C836-41B8-88CF-6C7EE051C71A}"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599" cy="114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dirty="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29459736-F341-431C-9E5B-8D9A749100A5}" type="slidenum">
              <a:rPr lang="fr-FR"/>
              <a:pPr>
                <a:defRPr/>
              </a:pPr>
              <a:t>‹N°›</a:t>
            </a:fld>
            <a:endParaRPr lang="fr-FR"/>
          </a:p>
        </p:txBody>
      </p:sp>
      <p:sp>
        <p:nvSpPr>
          <p:cNvPr id="1032" name="Line 8"/>
          <p:cNvSpPr>
            <a:spLocks noChangeShapeType="1"/>
          </p:cNvSpPr>
          <p:nvPr userDrawn="1"/>
        </p:nvSpPr>
        <p:spPr bwMode="auto">
          <a:xfrm>
            <a:off x="487363" y="6119813"/>
            <a:ext cx="8169275" cy="12700"/>
          </a:xfrm>
          <a:prstGeom prst="line">
            <a:avLst/>
          </a:prstGeom>
          <a:noFill/>
          <a:ln w="9525">
            <a:solidFill>
              <a:srgbClr val="FF6600"/>
            </a:solidFill>
            <a:round/>
            <a:headEnd/>
            <a:tailEnd/>
          </a:ln>
          <a:effectLst/>
        </p:spPr>
        <p:txBody>
          <a:bodyPr/>
          <a:lstStyle/>
          <a:p>
            <a:pPr>
              <a:defRPr/>
            </a:pPr>
            <a:endParaRPr lang="fr-FR"/>
          </a:p>
        </p:txBody>
      </p:sp>
    </p:spTree>
  </p:cSld>
  <p:clrMap bg1="lt1" tx1="dk1" bg2="lt2" tx2="dk2" accent1="accent1" accent2="accent2" accent3="accent3" accent4="accent4" accent5="accent5" accent6="accent6" hlink="hlink" folHlink="folHlink"/>
  <p:sldLayoutIdLst>
    <p:sldLayoutId id="2147483673"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4" r:id="rId13"/>
  </p:sldLayoutIdLst>
  <p:txStyles>
    <p:titleStyle>
      <a:lvl1pPr algn="l" rtl="0" eaLnBrk="0" fontAlgn="base" hangingPunct="0">
        <a:spcBef>
          <a:spcPct val="0"/>
        </a:spcBef>
        <a:spcAft>
          <a:spcPct val="0"/>
        </a:spcAft>
        <a:defRPr sz="3600">
          <a:solidFill>
            <a:srgbClr val="005F81"/>
          </a:solidFill>
          <a:latin typeface="+mj-lt"/>
          <a:ea typeface="+mj-ea"/>
          <a:cs typeface="+mj-cs"/>
        </a:defRPr>
      </a:lvl1pPr>
      <a:lvl2pPr algn="l" rtl="0" eaLnBrk="0" fontAlgn="base" hangingPunct="0">
        <a:spcBef>
          <a:spcPct val="0"/>
        </a:spcBef>
        <a:spcAft>
          <a:spcPct val="0"/>
        </a:spcAft>
        <a:defRPr sz="4000">
          <a:solidFill>
            <a:schemeClr val="accent2"/>
          </a:solidFill>
          <a:latin typeface="Arial" charset="0"/>
        </a:defRPr>
      </a:lvl2pPr>
      <a:lvl3pPr algn="l" rtl="0" eaLnBrk="0" fontAlgn="base" hangingPunct="0">
        <a:spcBef>
          <a:spcPct val="0"/>
        </a:spcBef>
        <a:spcAft>
          <a:spcPct val="0"/>
        </a:spcAft>
        <a:defRPr sz="4000">
          <a:solidFill>
            <a:schemeClr val="accent2"/>
          </a:solidFill>
          <a:latin typeface="Arial" charset="0"/>
        </a:defRPr>
      </a:lvl3pPr>
      <a:lvl4pPr algn="l" rtl="0" eaLnBrk="0" fontAlgn="base" hangingPunct="0">
        <a:spcBef>
          <a:spcPct val="0"/>
        </a:spcBef>
        <a:spcAft>
          <a:spcPct val="0"/>
        </a:spcAft>
        <a:defRPr sz="4000">
          <a:solidFill>
            <a:schemeClr val="accent2"/>
          </a:solidFill>
          <a:latin typeface="Arial" charset="0"/>
        </a:defRPr>
      </a:lvl4pPr>
      <a:lvl5pPr algn="l" rtl="0" eaLnBrk="0" fontAlgn="base" hangingPunct="0">
        <a:spcBef>
          <a:spcPct val="0"/>
        </a:spcBef>
        <a:spcAft>
          <a:spcPct val="0"/>
        </a:spcAft>
        <a:defRPr sz="4000">
          <a:solidFill>
            <a:schemeClr val="accent2"/>
          </a:solidFill>
          <a:latin typeface="Arial" charset="0"/>
        </a:defRPr>
      </a:lvl5pPr>
      <a:lvl6pPr marL="457200" algn="l" rtl="0" fontAlgn="base">
        <a:spcBef>
          <a:spcPct val="0"/>
        </a:spcBef>
        <a:spcAft>
          <a:spcPct val="0"/>
        </a:spcAft>
        <a:defRPr sz="4000">
          <a:solidFill>
            <a:schemeClr val="accent2"/>
          </a:solidFill>
          <a:latin typeface="Arial" charset="0"/>
        </a:defRPr>
      </a:lvl6pPr>
      <a:lvl7pPr marL="914400" algn="l" rtl="0" fontAlgn="base">
        <a:spcBef>
          <a:spcPct val="0"/>
        </a:spcBef>
        <a:spcAft>
          <a:spcPct val="0"/>
        </a:spcAft>
        <a:defRPr sz="4000">
          <a:solidFill>
            <a:schemeClr val="accent2"/>
          </a:solidFill>
          <a:latin typeface="Arial" charset="0"/>
        </a:defRPr>
      </a:lvl7pPr>
      <a:lvl8pPr marL="1371600" algn="l" rtl="0" fontAlgn="base">
        <a:spcBef>
          <a:spcPct val="0"/>
        </a:spcBef>
        <a:spcAft>
          <a:spcPct val="0"/>
        </a:spcAft>
        <a:defRPr sz="4000">
          <a:solidFill>
            <a:schemeClr val="accent2"/>
          </a:solidFill>
          <a:latin typeface="Arial" charset="0"/>
        </a:defRPr>
      </a:lvl8pPr>
      <a:lvl9pPr marL="1828800" algn="l" rtl="0" fontAlgn="base">
        <a:spcBef>
          <a:spcPct val="0"/>
        </a:spcBef>
        <a:spcAft>
          <a:spcPct val="0"/>
        </a:spcAft>
        <a:defRPr sz="4000">
          <a:solidFill>
            <a:schemeClr val="accent2"/>
          </a:solidFill>
          <a:latin typeface="Arial" charset="0"/>
        </a:defRPr>
      </a:lvl9pPr>
    </p:titleStyle>
    <p:bodyStyle>
      <a:lvl1pPr marL="342900" indent="-342900" algn="l" rtl="0" eaLnBrk="0" fontAlgn="base" hangingPunct="0">
        <a:spcBef>
          <a:spcPct val="20000"/>
        </a:spcBef>
        <a:spcAft>
          <a:spcPct val="0"/>
        </a:spcAft>
        <a:buClr>
          <a:srgbClr val="FF6600"/>
        </a:buClr>
        <a:buFont typeface="Wingdings" pitchFamily="2" charset="2"/>
        <a:buChar char="§"/>
        <a:defRPr sz="2800">
          <a:solidFill>
            <a:srgbClr val="005F81"/>
          </a:solidFill>
          <a:latin typeface="+mn-lt"/>
          <a:ea typeface="+mn-ea"/>
          <a:cs typeface="+mn-cs"/>
        </a:defRPr>
      </a:lvl1pPr>
      <a:lvl2pPr marL="742950" indent="-285750" algn="l" rtl="0" eaLnBrk="0" fontAlgn="base" hangingPunct="0">
        <a:spcBef>
          <a:spcPct val="20000"/>
        </a:spcBef>
        <a:spcAft>
          <a:spcPct val="0"/>
        </a:spcAft>
        <a:buClr>
          <a:srgbClr val="FF6600"/>
        </a:buClr>
        <a:buFont typeface="Wingdings" pitchFamily="2" charset="2"/>
        <a:buChar char="§"/>
        <a:defRPr sz="2800">
          <a:solidFill>
            <a:srgbClr val="005F81"/>
          </a:solidFill>
          <a:latin typeface="+mn-lt"/>
        </a:defRPr>
      </a:lvl2pPr>
      <a:lvl3pPr marL="1143000" indent="-228600" algn="l" rtl="0" eaLnBrk="0" fontAlgn="base" hangingPunct="0">
        <a:spcBef>
          <a:spcPct val="20000"/>
        </a:spcBef>
        <a:spcAft>
          <a:spcPct val="0"/>
        </a:spcAft>
        <a:buClr>
          <a:srgbClr val="FF6600"/>
        </a:buClr>
        <a:buFont typeface="Wingdings" pitchFamily="2" charset="2"/>
        <a:buChar char="§"/>
        <a:defRPr sz="2400">
          <a:solidFill>
            <a:srgbClr val="005F81"/>
          </a:solidFill>
          <a:latin typeface="+mn-lt"/>
        </a:defRPr>
      </a:lvl3pPr>
      <a:lvl4pPr marL="1600200" indent="-228600" algn="l" rtl="0" eaLnBrk="0" fontAlgn="base" hangingPunct="0">
        <a:spcBef>
          <a:spcPct val="20000"/>
        </a:spcBef>
        <a:spcAft>
          <a:spcPct val="0"/>
        </a:spcAft>
        <a:buClr>
          <a:srgbClr val="FF6600"/>
        </a:buClr>
        <a:buFont typeface="Wingdings" pitchFamily="2" charset="2"/>
        <a:buChar char="§"/>
        <a:defRPr sz="2000">
          <a:solidFill>
            <a:srgbClr val="005F81"/>
          </a:solidFill>
          <a:latin typeface="+mn-lt"/>
        </a:defRPr>
      </a:lvl4pPr>
      <a:lvl5pPr marL="2057400" indent="-228600" algn="l" rtl="0" eaLnBrk="0" fontAlgn="base" hangingPunct="0">
        <a:spcBef>
          <a:spcPct val="20000"/>
        </a:spcBef>
        <a:spcAft>
          <a:spcPct val="0"/>
        </a:spcAft>
        <a:buClr>
          <a:srgbClr val="FF6600"/>
        </a:buClr>
        <a:buFont typeface="Wingdings" pitchFamily="2" charset="2"/>
        <a:buChar char="§"/>
        <a:defRPr sz="2000">
          <a:solidFill>
            <a:srgbClr val="005F81"/>
          </a:solidFill>
          <a:latin typeface="+mn-lt"/>
        </a:defRPr>
      </a:lvl5pPr>
      <a:lvl6pPr marL="2514600" indent="-228600" algn="l" rtl="0" fontAlgn="base">
        <a:spcBef>
          <a:spcPct val="20000"/>
        </a:spcBef>
        <a:spcAft>
          <a:spcPct val="0"/>
        </a:spcAft>
        <a:buClr>
          <a:srgbClr val="FF6600"/>
        </a:buClr>
        <a:buFont typeface="Wingdings" pitchFamily="2" charset="2"/>
        <a:buChar char="§"/>
        <a:defRPr sz="2000">
          <a:solidFill>
            <a:schemeClr val="accent2"/>
          </a:solidFill>
          <a:latin typeface="+mn-lt"/>
        </a:defRPr>
      </a:lvl6pPr>
      <a:lvl7pPr marL="2971800" indent="-228600" algn="l" rtl="0" fontAlgn="base">
        <a:spcBef>
          <a:spcPct val="20000"/>
        </a:spcBef>
        <a:spcAft>
          <a:spcPct val="0"/>
        </a:spcAft>
        <a:buClr>
          <a:srgbClr val="FF6600"/>
        </a:buClr>
        <a:buFont typeface="Wingdings" pitchFamily="2" charset="2"/>
        <a:buChar char="§"/>
        <a:defRPr sz="2000">
          <a:solidFill>
            <a:schemeClr val="accent2"/>
          </a:solidFill>
          <a:latin typeface="+mn-lt"/>
        </a:defRPr>
      </a:lvl7pPr>
      <a:lvl8pPr marL="3429000" indent="-228600" algn="l" rtl="0" fontAlgn="base">
        <a:spcBef>
          <a:spcPct val="20000"/>
        </a:spcBef>
        <a:spcAft>
          <a:spcPct val="0"/>
        </a:spcAft>
        <a:buClr>
          <a:srgbClr val="FF6600"/>
        </a:buClr>
        <a:buFont typeface="Wingdings" pitchFamily="2" charset="2"/>
        <a:buChar char="§"/>
        <a:defRPr sz="2000">
          <a:solidFill>
            <a:schemeClr val="accent2"/>
          </a:solidFill>
          <a:latin typeface="+mn-lt"/>
        </a:defRPr>
      </a:lvl8pPr>
      <a:lvl9pPr marL="3886200" indent="-228600" algn="l" rtl="0" fontAlgn="base">
        <a:spcBef>
          <a:spcPct val="20000"/>
        </a:spcBef>
        <a:spcAft>
          <a:spcPct val="0"/>
        </a:spcAft>
        <a:buClr>
          <a:srgbClr val="FF6600"/>
        </a:buClr>
        <a:buFont typeface="Wingdings" pitchFamily="2" charset="2"/>
        <a:buChar char="§"/>
        <a:defRPr sz="2000">
          <a:solidFill>
            <a:schemeClr val="accent2"/>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96900" y="459414"/>
            <a:ext cx="8242301" cy="974613"/>
          </a:xfrm>
        </p:spPr>
        <p:txBody>
          <a:bodyPr>
            <a:normAutofit fontScale="90000"/>
          </a:bodyPr>
          <a:lstStyle/>
          <a:p>
            <a:r>
              <a:rPr lang="fr-FR" sz="3100" dirty="0"/>
              <a:t>Y a-t-il des critères universels de qualité de l’enseignement  ? </a:t>
            </a:r>
            <a:br>
              <a:rPr lang="fr-FR" dirty="0"/>
            </a:br>
            <a:r>
              <a:rPr lang="fr-FR" sz="2000" dirty="0"/>
              <a:t>Good </a:t>
            </a:r>
            <a:r>
              <a:rPr lang="fr-FR" sz="2000" dirty="0" err="1"/>
              <a:t>teaching</a:t>
            </a:r>
            <a:r>
              <a:rPr lang="fr-FR" sz="2000" dirty="0"/>
              <a:t> </a:t>
            </a:r>
            <a:r>
              <a:rPr lang="fr-FR" sz="2000" dirty="0" err="1"/>
              <a:t>makes</a:t>
            </a:r>
            <a:r>
              <a:rPr lang="fr-FR" sz="2000" dirty="0"/>
              <a:t> a </a:t>
            </a:r>
            <a:r>
              <a:rPr lang="fr-FR" sz="2000" dirty="0" err="1"/>
              <a:t>difference</a:t>
            </a:r>
            <a:r>
              <a:rPr lang="fr-FR" sz="2000" dirty="0"/>
              <a:t> and </a:t>
            </a:r>
            <a:r>
              <a:rPr lang="fr-FR" sz="2000" dirty="0" err="1"/>
              <a:t>we</a:t>
            </a:r>
            <a:r>
              <a:rPr lang="fr-FR" sz="2000" dirty="0"/>
              <a:t> know </a:t>
            </a:r>
            <a:r>
              <a:rPr lang="fr-FR" sz="2000" dirty="0" err="1"/>
              <a:t>what</a:t>
            </a:r>
            <a:r>
              <a:rPr lang="fr-FR" sz="2000" dirty="0"/>
              <a:t> </a:t>
            </a:r>
            <a:r>
              <a:rPr lang="fr-FR" sz="2000" dirty="0" err="1"/>
              <a:t>it</a:t>
            </a:r>
            <a:r>
              <a:rPr lang="fr-FR" sz="2000" dirty="0"/>
              <a:t> </a:t>
            </a:r>
            <a:r>
              <a:rPr lang="fr-FR" sz="2000" dirty="0" err="1"/>
              <a:t>is</a:t>
            </a:r>
            <a:r>
              <a:rPr lang="fr-FR" sz="2000" dirty="0"/>
              <a:t> (Mc </a:t>
            </a:r>
            <a:r>
              <a:rPr lang="fr-FR" sz="2000" dirty="0" err="1"/>
              <a:t>Keachie</a:t>
            </a:r>
            <a:r>
              <a:rPr lang="fr-FR" sz="2000" dirty="0"/>
              <a:t>, 2007)</a:t>
            </a:r>
            <a:br>
              <a:rPr lang="fr-FR" sz="2200" dirty="0"/>
            </a:br>
            <a:endParaRPr lang="fr-FR" dirty="0"/>
          </a:p>
        </p:txBody>
      </p:sp>
      <p:sp>
        <p:nvSpPr>
          <p:cNvPr id="3" name="Espace réservé du contenu 2"/>
          <p:cNvSpPr>
            <a:spLocks noGrp="1"/>
          </p:cNvSpPr>
          <p:nvPr>
            <p:ph idx="1"/>
          </p:nvPr>
        </p:nvSpPr>
        <p:spPr>
          <a:xfrm>
            <a:off x="467544" y="1844824"/>
            <a:ext cx="8229600" cy="4525963"/>
          </a:xfrm>
        </p:spPr>
        <p:txBody>
          <a:bodyPr>
            <a:normAutofit fontScale="32500" lnSpcReduction="20000"/>
          </a:bodyPr>
          <a:lstStyle/>
          <a:p>
            <a:pPr>
              <a:buNone/>
            </a:pPr>
            <a:r>
              <a:rPr lang="fr-FR" sz="6200" dirty="0"/>
              <a:t>Des référentiels génériques </a:t>
            </a:r>
          </a:p>
          <a:p>
            <a:pPr>
              <a:buNone/>
            </a:pPr>
            <a:endParaRPr lang="fr-FR" sz="3800" dirty="0"/>
          </a:p>
          <a:p>
            <a:pPr>
              <a:buNone/>
            </a:pPr>
            <a:r>
              <a:rPr lang="fr-FR" sz="5500" dirty="0"/>
              <a:t>SEEQ: </a:t>
            </a:r>
            <a:r>
              <a:rPr lang="fr-FR" sz="5500" dirty="0" err="1"/>
              <a:t>Student</a:t>
            </a:r>
            <a:r>
              <a:rPr lang="fr-FR" sz="5500" dirty="0"/>
              <a:t> Evaluation of </a:t>
            </a:r>
            <a:r>
              <a:rPr lang="fr-FR" sz="5500" dirty="0" err="1"/>
              <a:t>educational</a:t>
            </a:r>
            <a:r>
              <a:rPr lang="fr-FR" sz="5500" dirty="0"/>
              <a:t> </a:t>
            </a:r>
            <a:r>
              <a:rPr lang="fr-FR" sz="5500" dirty="0" err="1"/>
              <a:t>quality</a:t>
            </a:r>
            <a:r>
              <a:rPr lang="fr-FR" sz="5500" dirty="0"/>
              <a:t> (Marsh,1982, 87, 91, 97…)</a:t>
            </a:r>
            <a:endParaRPr lang="fr-FR" sz="8600" dirty="0"/>
          </a:p>
          <a:p>
            <a:pPr>
              <a:buNone/>
            </a:pPr>
            <a:r>
              <a:rPr lang="fr-FR" sz="5500" dirty="0"/>
              <a:t>32 questions, 9 dimensions (version courte :13 questions)</a:t>
            </a:r>
          </a:p>
          <a:p>
            <a:pPr indent="-279400">
              <a:buClr>
                <a:srgbClr val="CC3399"/>
              </a:buClr>
              <a:buFont typeface="Arial" pitchFamily="34" charset="0"/>
              <a:buChar char="•"/>
            </a:pPr>
            <a:r>
              <a:rPr lang="fr-FR" sz="5500" dirty="0"/>
              <a:t>Apprentissage </a:t>
            </a:r>
          </a:p>
          <a:p>
            <a:pPr indent="-279400">
              <a:buClr>
                <a:srgbClr val="CC3399"/>
              </a:buClr>
              <a:buFont typeface="Arial" pitchFamily="34" charset="0"/>
              <a:buChar char="•"/>
            </a:pPr>
            <a:r>
              <a:rPr lang="en-US" sz="5500" dirty="0" err="1"/>
              <a:t>Organisation</a:t>
            </a:r>
            <a:endParaRPr lang="fr-FR" sz="5500" dirty="0"/>
          </a:p>
          <a:p>
            <a:pPr indent="-279400">
              <a:buClr>
                <a:srgbClr val="CC3399"/>
              </a:buClr>
              <a:buFont typeface="Arial" pitchFamily="34" charset="0"/>
              <a:buChar char="•"/>
            </a:pPr>
            <a:r>
              <a:rPr lang="fr-FR" sz="5500" dirty="0"/>
              <a:t>Enthousiasme</a:t>
            </a:r>
          </a:p>
          <a:p>
            <a:pPr indent="-279400">
              <a:buClr>
                <a:srgbClr val="CC3399"/>
              </a:buClr>
              <a:buFont typeface="Arial" pitchFamily="34" charset="0"/>
              <a:buChar char="•"/>
            </a:pPr>
            <a:r>
              <a:rPr lang="fr-FR" sz="5500" dirty="0"/>
              <a:t>Interactions dans le groupe</a:t>
            </a:r>
          </a:p>
          <a:p>
            <a:pPr indent="-279400">
              <a:buClr>
                <a:srgbClr val="CC3399"/>
              </a:buClr>
              <a:buFont typeface="Arial" pitchFamily="34" charset="0"/>
              <a:buChar char="•"/>
            </a:pPr>
            <a:r>
              <a:rPr lang="fr-FR" sz="5500" dirty="0"/>
              <a:t>Relation avec l’enseignant</a:t>
            </a:r>
          </a:p>
          <a:p>
            <a:pPr indent="-279400">
              <a:buClr>
                <a:srgbClr val="CC3399"/>
              </a:buClr>
              <a:buFont typeface="Arial" pitchFamily="34" charset="0"/>
              <a:buChar char="•"/>
            </a:pPr>
            <a:r>
              <a:rPr lang="fr-FR" sz="5500" dirty="0"/>
              <a:t>Etendue de l’enseignement</a:t>
            </a:r>
          </a:p>
          <a:p>
            <a:pPr indent="-279400">
              <a:buClr>
                <a:srgbClr val="CC3399"/>
              </a:buClr>
              <a:buFont typeface="Arial" pitchFamily="34" charset="0"/>
              <a:buChar char="•"/>
            </a:pPr>
            <a:r>
              <a:rPr lang="fr-FR" sz="5500" dirty="0"/>
              <a:t>évaluation des étudiants</a:t>
            </a:r>
          </a:p>
          <a:p>
            <a:pPr indent="-279400">
              <a:buClr>
                <a:srgbClr val="CC3399"/>
              </a:buClr>
              <a:buFont typeface="Arial" pitchFamily="34" charset="0"/>
              <a:buChar char="•"/>
            </a:pPr>
            <a:r>
              <a:rPr lang="fr-FR" sz="5500" dirty="0"/>
              <a:t>Travail personnel</a:t>
            </a:r>
          </a:p>
          <a:p>
            <a:pPr indent="-279400">
              <a:buClr>
                <a:srgbClr val="CC3399"/>
              </a:buClr>
              <a:buFont typeface="Arial" pitchFamily="34" charset="0"/>
              <a:buChar char="•"/>
            </a:pPr>
            <a:r>
              <a:rPr lang="fr-FR" sz="5500" dirty="0"/>
              <a:t>Difficulté du cours/charge de travail</a:t>
            </a:r>
          </a:p>
          <a:p>
            <a:pPr indent="-279400">
              <a:buClr>
                <a:srgbClr val="CC3399"/>
              </a:buClr>
              <a:buFont typeface="Arial" pitchFamily="34" charset="0"/>
              <a:buChar char="•"/>
            </a:pPr>
            <a:r>
              <a:rPr lang="fr-FR" sz="5500" dirty="0"/>
              <a:t>Jugement global </a:t>
            </a:r>
          </a:p>
          <a:p>
            <a:pPr>
              <a:buFont typeface="Arial" pitchFamily="34" charset="0"/>
              <a:buChar char="•"/>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1"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1"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1"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1"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1"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1" nodeType="clickEffect">
                                  <p:stCondLst>
                                    <p:cond delay="0"/>
                                  </p:stCondLst>
                                  <p:childTnLst>
                                    <p:set>
                                      <p:cBhvr>
                                        <p:cTn id="4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342900" y="459414"/>
            <a:ext cx="8496301" cy="974613"/>
          </a:xfrm>
        </p:spPr>
        <p:txBody>
          <a:bodyPr/>
          <a:lstStyle/>
          <a:p>
            <a:r>
              <a:rPr lang="fr-FR" dirty="0"/>
              <a:t>Critères de qualité d’un enseignement universitaire </a:t>
            </a:r>
            <a:br>
              <a:rPr lang="fr-FR" dirty="0"/>
            </a:br>
            <a:r>
              <a:rPr lang="fr-FR" sz="1800" dirty="0"/>
              <a:t>Expérience de Namur – Romainville (2009)</a:t>
            </a:r>
            <a:endParaRPr lang="fr-FR" dirty="0"/>
          </a:p>
        </p:txBody>
      </p:sp>
      <p:sp>
        <p:nvSpPr>
          <p:cNvPr id="3" name="Espace réservé du contenu 2"/>
          <p:cNvSpPr>
            <a:spLocks noGrp="1"/>
          </p:cNvSpPr>
          <p:nvPr>
            <p:ph idx="1"/>
          </p:nvPr>
        </p:nvSpPr>
        <p:spPr>
          <a:xfrm>
            <a:off x="495300" y="1473200"/>
            <a:ext cx="8356600" cy="4707341"/>
          </a:xfrm>
        </p:spPr>
        <p:txBody>
          <a:bodyPr/>
          <a:lstStyle/>
          <a:p>
            <a:pPr marL="514350" indent="-514350">
              <a:buFont typeface="+mj-lt"/>
              <a:buAutoNum type="arabicPeriod"/>
            </a:pPr>
            <a:r>
              <a:rPr lang="fr-FR" b="1" dirty="0"/>
              <a:t>Critères relatifs aux finalités de l’Ens Sup</a:t>
            </a:r>
          </a:p>
          <a:p>
            <a:pPr lvl="1"/>
            <a:r>
              <a:rPr lang="fr-FR" dirty="0"/>
              <a:t>Formation par la recherche</a:t>
            </a:r>
          </a:p>
          <a:p>
            <a:pPr lvl="1"/>
            <a:r>
              <a:rPr lang="fr-FR" dirty="0"/>
              <a:t>Formation aux enjeux humains et sociaux des savoirs</a:t>
            </a:r>
          </a:p>
          <a:p>
            <a:pPr lvl="1"/>
            <a:r>
              <a:rPr lang="fr-FR" dirty="0"/>
              <a:t>Intérêt suscité  </a:t>
            </a:r>
          </a:p>
          <a:p>
            <a:pPr lvl="1"/>
            <a:r>
              <a:rPr lang="fr-FR" dirty="0"/>
              <a:t>Valorisation de l’approche en profondeur</a:t>
            </a:r>
          </a:p>
          <a:p>
            <a:pPr lvl="1"/>
            <a:r>
              <a:rPr lang="fr-FR" dirty="0"/>
              <a:t>Clarté, cohérence, structuration</a:t>
            </a:r>
            <a:r>
              <a:rPr lang="fr-FR" b="1" dirty="0"/>
              <a:t> </a:t>
            </a:r>
          </a:p>
          <a:p>
            <a:pPr lvl="1"/>
            <a:r>
              <a:rPr lang="fr-FR" dirty="0"/>
              <a:t>Place accordée au travail personnel actif</a:t>
            </a:r>
          </a:p>
          <a:p>
            <a:pPr lvl="1"/>
            <a:r>
              <a:rPr lang="fr-FR" dirty="0"/>
              <a:t>Place accordée au travail de groupe </a:t>
            </a:r>
          </a:p>
          <a:p>
            <a:pPr lvl="1"/>
            <a:r>
              <a:rPr lang="fr-FR" dirty="0"/>
              <a:t>Évaluation des acquis congruente à l’enseignement et aux exigences annoncées, </a:t>
            </a:r>
          </a:p>
          <a:p>
            <a:endParaRPr lang="fr-FR" dirty="0"/>
          </a:p>
          <a:p>
            <a:pPr marL="514350" indent="-514350">
              <a:buFont typeface="+mj-lt"/>
              <a:buAutoNum type="arabicPeriod"/>
            </a:pPr>
            <a:endParaRPr lang="fr-FR" b="1" dirty="0"/>
          </a:p>
          <a:p>
            <a:pPr marL="514350" indent="-514350">
              <a:buFont typeface="+mj-lt"/>
              <a:buAutoNum type="arabicPeriod"/>
            </a:pPr>
            <a:endParaRPr lang="fr-FR" dirty="0"/>
          </a:p>
        </p:txBody>
      </p:sp>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Critères de qualité d’un enseignement universitaire -suite</a:t>
            </a:r>
            <a:br>
              <a:rPr lang="fr-FR" dirty="0"/>
            </a:br>
            <a:r>
              <a:rPr lang="fr-FR" sz="1800" dirty="0"/>
              <a:t>Expérience de Namur – Romainville (2009) </a:t>
            </a:r>
            <a:endParaRPr lang="fr-FR" dirty="0"/>
          </a:p>
        </p:txBody>
      </p:sp>
      <p:sp>
        <p:nvSpPr>
          <p:cNvPr id="3" name="Espace réservé du contenu 2"/>
          <p:cNvSpPr>
            <a:spLocks noGrp="1"/>
          </p:cNvSpPr>
          <p:nvPr>
            <p:ph idx="1"/>
          </p:nvPr>
        </p:nvSpPr>
        <p:spPr>
          <a:xfrm>
            <a:off x="457200" y="2042160"/>
            <a:ext cx="8229600" cy="4084003"/>
          </a:xfrm>
        </p:spPr>
        <p:txBody>
          <a:bodyPr/>
          <a:lstStyle/>
          <a:p>
            <a:pPr marL="514350" indent="-514350">
              <a:buFont typeface="+mj-lt"/>
              <a:buAutoNum type="arabicPeriod" startAt="2"/>
            </a:pPr>
            <a:r>
              <a:rPr lang="fr-FR" b="1" dirty="0"/>
              <a:t>Critères relatifs à l’adaptation aux publics</a:t>
            </a:r>
          </a:p>
          <a:p>
            <a:pPr lvl="1"/>
            <a:r>
              <a:rPr lang="fr-FR" dirty="0"/>
              <a:t>Rythme de progression adéquat</a:t>
            </a:r>
          </a:p>
          <a:p>
            <a:pPr lvl="1"/>
            <a:r>
              <a:rPr lang="fr-FR" dirty="0"/>
              <a:t>Prise en compte des </a:t>
            </a:r>
            <a:r>
              <a:rPr lang="fr-FR" dirty="0" err="1"/>
              <a:t>préacquis</a:t>
            </a:r>
            <a:endParaRPr lang="fr-FR" dirty="0"/>
          </a:p>
          <a:p>
            <a:pPr lvl="1"/>
            <a:r>
              <a:rPr lang="fr-FR" dirty="0"/>
              <a:t>Explicitation du contrat didactique</a:t>
            </a:r>
          </a:p>
          <a:p>
            <a:pPr lvl="1"/>
            <a:r>
              <a:rPr lang="fr-FR" dirty="0"/>
              <a:t>Supports de cours adéquats</a:t>
            </a:r>
          </a:p>
          <a:p>
            <a:pPr lvl="1"/>
            <a:r>
              <a:rPr lang="fr-FR" dirty="0"/>
              <a:t>Disponibilité et accessibilité </a:t>
            </a:r>
          </a:p>
          <a:p>
            <a:pPr lvl="1"/>
            <a:r>
              <a:rPr lang="fr-FR" dirty="0"/>
              <a:t>Ouverture aux questions des étudiants </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Critères de qualité d’un enseignement universitaire </a:t>
            </a:r>
            <a:br>
              <a:rPr lang="fr-FR" dirty="0"/>
            </a:br>
            <a:r>
              <a:rPr lang="fr-FR" sz="2400" dirty="0"/>
              <a:t>Expérience de Namur – Romainville (2009)</a:t>
            </a:r>
          </a:p>
        </p:txBody>
      </p:sp>
      <p:sp>
        <p:nvSpPr>
          <p:cNvPr id="3" name="Espace réservé du contenu 2"/>
          <p:cNvSpPr>
            <a:spLocks noGrp="1"/>
          </p:cNvSpPr>
          <p:nvPr>
            <p:ph idx="1"/>
          </p:nvPr>
        </p:nvSpPr>
        <p:spPr>
          <a:xfrm>
            <a:off x="457200" y="1935480"/>
            <a:ext cx="8229600" cy="4190683"/>
          </a:xfrm>
        </p:spPr>
        <p:txBody>
          <a:bodyPr/>
          <a:lstStyle/>
          <a:p>
            <a:pPr marL="514350" indent="-514350">
              <a:buFont typeface="+mj-lt"/>
              <a:buAutoNum type="arabicPeriod"/>
            </a:pPr>
            <a:r>
              <a:rPr lang="fr-FR" b="1" dirty="0"/>
              <a:t>Critères relatifs aux finalités de l’Ens Sup</a:t>
            </a:r>
          </a:p>
          <a:p>
            <a:pPr lvl="1"/>
            <a:r>
              <a:rPr lang="fr-FR" dirty="0"/>
              <a:t>Formation par la recherche</a:t>
            </a:r>
          </a:p>
          <a:p>
            <a:pPr lvl="0"/>
            <a:r>
              <a:rPr lang="fr-FR" sz="2000" dirty="0"/>
              <a:t>l’enseignement initie les étudiants aux processus de la recherche, en présentant non seulement des résultats mais aussi les méthodes qui ont permis de les atteindre, en discutant de manière critique ces méthodes, voire en plaçant les étudiants dans un processus actif similaire à celui de la recherche</a:t>
            </a:r>
          </a:p>
          <a:p>
            <a:pPr lvl="0"/>
            <a:r>
              <a:rPr lang="fr-FR" sz="2000" dirty="0"/>
              <a:t>le contenu de l’enseignement est en prise directe avec les résultats les plus récents et les plus valides de la recherche scientifique et les concepts fondamentaux de la discipline</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Critères de qualité d’un enseignement universitaire </a:t>
            </a:r>
            <a:br>
              <a:rPr lang="fr-FR" dirty="0"/>
            </a:br>
            <a:r>
              <a:rPr lang="fr-FR" sz="2400" dirty="0"/>
              <a:t>Expérience de Namur – Romainville (2009)</a:t>
            </a:r>
            <a:endParaRPr lang="fr-FR" dirty="0"/>
          </a:p>
        </p:txBody>
      </p:sp>
      <p:sp>
        <p:nvSpPr>
          <p:cNvPr id="3" name="Espace réservé du contenu 2"/>
          <p:cNvSpPr>
            <a:spLocks noGrp="1"/>
          </p:cNvSpPr>
          <p:nvPr>
            <p:ph idx="1"/>
          </p:nvPr>
        </p:nvSpPr>
        <p:spPr>
          <a:xfrm>
            <a:off x="457200" y="1844040"/>
            <a:ext cx="8229600" cy="4282123"/>
          </a:xfrm>
        </p:spPr>
        <p:txBody>
          <a:bodyPr/>
          <a:lstStyle/>
          <a:p>
            <a:pPr marL="514350" indent="-514350">
              <a:buFont typeface="+mj-lt"/>
              <a:buAutoNum type="arabicPeriod"/>
            </a:pPr>
            <a:r>
              <a:rPr lang="fr-FR" b="1" dirty="0"/>
              <a:t>Critères relatifs aux finalités de l’Ens Sup</a:t>
            </a:r>
          </a:p>
          <a:p>
            <a:pPr lvl="1"/>
            <a:r>
              <a:rPr lang="fr-FR" dirty="0"/>
              <a:t>Formation aux enjeux humains et sociaux des savoirs</a:t>
            </a:r>
          </a:p>
          <a:p>
            <a:pPr lvl="2"/>
            <a:r>
              <a:rPr lang="fr-FR" sz="2000" dirty="0"/>
              <a:t>L’enseignement accorde une place à la discussion critique des valeurs, des problèmes et des questions de société que soulèvent ou impliquent les savoirs enseignés et/ou les techniques auxquelles ceux-ci conduisent. L’enseignement développe ainsi la capacité de faire des liens entre démarches scientifiques et projets de société</a:t>
            </a:r>
            <a:endParaRPr lang="fr-FR" dirty="0"/>
          </a:p>
          <a:p>
            <a:pPr marL="514350" indent="-514350">
              <a:buFont typeface="+mj-lt"/>
              <a:buAutoNum type="arabicPeriod"/>
            </a:pPr>
            <a:endParaRPr lang="fr-FR" b="1" dirty="0"/>
          </a:p>
          <a:p>
            <a:pPr marL="514350" indent="-514350">
              <a:buFont typeface="+mj-lt"/>
              <a:buAutoNum type="arabicPeriod"/>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xml-stylesheet type='text/xsl' href='C:\Program Files (x86)\QuizzBox\XmlXsl\Proprietes_ppt.xsl'?>
<QUESTIONNAIRE>
  <!--Version de génération du fichier-->
  <VersionGenerationXml>1.1</VersionGenerationXml>
  <TRADUCTION>
    <XML_ET>et</XML_ET>
    <XML_PAR_DEFAUT>Par défaut</XML_PAR_DEFAUT>
    <XML_LIB_VALEUR_DEFAUT>(Par défaut)</XML_LIB_VALEUR_DEFAUT>
    <XML_ERREUR>Erreur</XML_ERREUR>
    <XML_ERREUR_THEME>Erreur sur le thème</XML_ERREUR_THEME>
    <XML_ERREUR_QUESTION>Erreur sur la question</XML_ERREUR_QUESTION>
    <XML_ERREUR_REPONSE>Erreur sur la réponse</XML_ERREUR_REPONSE>
    <XML_QUESTIONNAIRE_FAMILLE>Famille</XML_QUESTIONNAIRE_FAMILLE>
    <XML_QUESTIONNAIRE_DATE_VALIDITE_DEBUT>Date de début de validité</XML_QUESTIONNAIRE_DATE_VALIDITE_DEBUT>
    <XML_QUESTIONNAIRE_DATE_VALIDITE_FIN>Date de fin de validité</XML_QUESTIONNAIRE_DATE_VALIDITE_FIN>
    <XML_QUESTIONNAIRE_DATE_DE_CREATION>Date de création</XML_QUESTIONNAIRE_DATE_DE_CREATION>
    <XML_QUESTIONNAIRE_DATE_MAJ>Date de dernière mise à jour</XML_QUESTIONNAIRE_DATE_MAJ>
    <XML_QUESTIONNAIRE_MODELE_COLLECTIF>Modèle pour l'export collectif</XML_QUESTIONNAIRE_MODELE_COLLECTIF>
    <XML_QUESTIONNAIRE_MODELE_INDIVIDUEL>Modèle pour l'export individuel</XML_QUESTIONNAIRE_MODELE_INDIVIDUEL>
    <XML_QUESTIONNAIRE_MODELE_RES_INSTANT>Modèles de résultats instantanés</XML_QUESTIONNAIRE_MODELE_RES_INSTANT>
    <XML_QUESTIONNAIRE_MODELE_RES_INSTANT_REP_JUSTE>questions à réponses justes</XML_QUESTIONNAIRE_MODELE_RES_INSTANT_REP_JUSTE>
    <XML_QUESTIONNAIRE_MODELE_RES_INSTANT_REP_JUSTEORDO>questions à réponses justes avec ordonnancement</XML_QUESTIONNAIRE_MODELE_RES_INSTANT_REP_JUSTEORDO>
    <XML_QUESTIONNAIRE_MODELE_RES_INSTANT_SONDAGE>questions sondage</XML_QUESTIONNAIRE_MODELE_RES_INSTANT_SONDAGE>
    <XML_QUESTIONNAIRE_MODELE_RES_INSTANT_CUMUL>cumul</XML_QUESTIONNAIRE_MODELE_RES_INSTANT_CUMUL>
    <XML_QUESTIONNAIRE_NB_POINTS_MINI>Points min par question</XML_QUESTIONNAIRE_NB_POINTS_MINI>
    <XML_QUESTIONNAIRE_NB_POINTS_REP_JUSTE>Points par réponse juste</XML_QUESTIONNAIRE_NB_POINTS_REP_JUSTE>
    <XML_QUESTIONNAIRE_NOTE_MAX>Questionnaire noté sur</XML_QUESTIONNAIRE_NOTE_MAX>
    <XML_QUESTIONNAIRE_NOTE_MIN>Note mini</XML_QUESTIONNAIRE_NOTE_MIN>
    <XML_QUESTIONNAIRE_METHODE_CALCUL>Méthode de calcul de points</XML_QUESTIONNAIRE_METHODE_CALCUL>
    <XML_QUESTIONNAIRE_METHODE_CALCUL_ADDITION>Addition</XML_QUESTIONNAIRE_METHODE_CALCUL_ADDITION>
    <XML_QUESTIONNAIRE_METHODE_CALCUL_POURCENTAGE>Pourcentage</XML_QUESTIONNAIRE_METHODE_CALCUL_POURCENTAGE>
    <XML_QUESTIONNAIRE_METHODE_CALCUL_REPARTITION>Répartition</XML_QUESTIONNAIRE_METHODE_CALCUL_REPARTITION>
    <XML_QUESTIONNAIRE_NOTE_REUSSITE>Note réussite</XML_QUESTIONNAIRE_NOTE_REUSSITE>
    <XML_QUESTIONNAIRE_QUESTIONNAIRE>Questionnaire</XML_QUESTIONNAIRE_QUESTIONNAIRE>
    <XML_QUESTIONNAIRE_REPONSE_EXACTE>Type de réponses</XML_QUESTIONNAIRE_REPONSE_EXACTE>
    <XML_QUESTIONNAIRE_REPONSE_UNIQUE>Nb réponses par question</XML_QUESTIONNAIRE_REPONSE_UNIQUE>
    <XML_QUESTIONNAIRE_NB_POINTS_REP_FAUSSE>Points par réponse fausse</XML_QUESTIONNAIRE_NB_POINTS_REP_FAUSSE>
    <XML_QUESTIONNAIRE_NB_POINTS_REP_FAUSSE_AUTO>Auto</XML_QUESTIONNAIRE_NB_POINTS_REP_FAUSSE_AUTO>
    <XML_QUESTIONNAIRE_NB_POINTS_REP_OUBLI>Points par réponse oubliée</XML_QUESTIONNAIRE_NB_POINTS_REP_OUBLI>
    <XML_QUESTIONNAIRE_NB_POINTS_REP_JUSTE_MAL_PLACE>Points par réponse dans le désordre</XML_QUESTIONNAIRE_NB_POINTS_REP_JUSTE_MAL_PLACE>
    <XML_QUESTIONNAIRE_NB_POINTS_PAS_REPONDU>Points quand on ne répond pas</XML_QUESTIONNAIRE_NB_POINTS_PAS_REPONDU>
    <XML_QUESTIONNAIRE_NB_POINTS_MAXI>Points max par question</XML_QUESTIONNAIRE_NB_POINTS_MAXI>
    <XML_QUESTIONNAIRE_NO_REPONSE_PAS_REPONDU>N° réponse type "Pas répondu"</XML_QUESTIONNAIRE_NO_REPONSE_PAS_REPONDU>
    <XML_QUESTIONNAIRE_LIMITE_TEMPS>Limite de temps</XML_QUESTIONNAIRE_LIMITE_TEMPS>
    <XML_QUESTIONNAIRE_AUTOSWITCH>Passage auto à la question suivante</XML_QUESTIONNAIRE_AUTOSWITCH>
    <XML_QUESTIONNAIRE_LIBELLE_FORMATION>Libellé de formation</XML_QUESTIONNAIRE_LIBELLE_FORMATION>
    <XML_QUESTIONNAIRE_OUI>Oui</XML_QUESTIONNAIRE_OUI>
    <XML_QUESTIONNAIRE_NON>Non</XML_QUESTIONNAIRE_NON>
    <XML_QUESTIONNAIRE_SECONDES>secondes</XML_QUESTIONNAIRE_SECONDES>
    <XML_QUESTIONNAIRE_NB_TOTAL_QUESTIONS>Nombre total de questions</XML_QUESTIONNAIRE_NB_TOTAL_QUESTIONS>
    <XML_QUESTIONNAIRE_MODELE_EXPORT_TO_EXPORT>Modèles à utiliser pour export de résultats</XML_QUESTIONNAIRE_MODELE_EXPORT_TO_EXPORT>
    <XML_QUESTIONNAIRE_NOTE_MIN>Note mini</XML_QUESTIONNAIRE_NOTE_MIN>
    <XML_QUESTIONNAIRE_METHODE_CALCUL>Méthode de calcul de points</XML_QUESTIONNAIRE_METHODE_CALCUL>
    <XML_QUESTIONNAIRE_REFERENCE_QUESTIONNAIRE>Référence du questionnaire</XML_QUESTIONNAIRE_REFERENCE_QUESTIONNAIRE>
    <XML_QUESTIONNAIRE_REPONSE_MODIFIABLE>Réponses modifiables</XML_QUESTIONNAIRE_REPONSE_MODIFIABLE>
    <XML_QUESTIONNAIRE_AFFICHAGE_BARRE_NAVIGATION>Mode d'affichage de la barre de navigation</XML_QUESTIONNAIRE_AFFICHAGE_BARRE_NAVIGATION>
    <XML_QUESTIONNAIRE_VALIDATION_AUTO_REPONSE_UNIQUE>Validation automatique des réponses unique</XML_QUESTIONNAIRE_VALIDATION_AUTO_REPONSE_UNIQUE>
    <XML_DIAPO>Diapositive</XML_DIAPO>
    <XML_THEME_CALCUL_POINT>Calcul Point</XML_THEME_CALCUL_POINT>
    <XML_THEME_MINIMA>Minima</XML_THEME_MINIMA>
    <XML_THEME_THEME>Thème</XML_THEME_THEME>
    <XML_THEME_COMMENTAIRE>Commentaires</XML_THEME_COMMENTAIRE>
    <XML_QUESTION_NO_REPONSE_PAS_REPONDU>N° réponse type "Pas répondu"</XML_QUESTION_NO_REPONSE_PAS_REPONDU>
    <XML_QUESTION_COEFFICIENT>Coefficient</XML_QUESTION_COEFFICIENT>
    <XML_QUESTION_LIB_THEME>Thème</XML_QUESTION_LIB_THEME>
    <XML_QUESTION_ELIMINATOIRE>Eliminatoire</XML_QUESTION_ELIMINATOIRE>
    <XML_QUESTION_NB_POINTS_MIN>Points min</XML_QUESTION_NB_POINTS_MIN>
    <XML_QUESTION_METHODE_CALCUL>Méthode de calcul de points</XML_QUESTION_METHODE_CALCUL>
    <XML_QUESTION_PIVOT>Pivot</XML_QUESTION_PIVOT>
    <XML_QUESTION_TYPE_REPONSE>Type de réponse</XML_QUESTION_TYPE_REPONSE>
    <XML_QUESTION_MIROIR>Miroir</XML_QUESTION_MIROIR>
    <XML_QUESTION_NB_POINTS_MAX>Points max</XML_QUESTION_NB_POINTS_MAX>
    <XML_QUESTION_NB_POINTS_REP_FAUSSE>Points par réponse fausse</XML_QUESTION_NB_POINTS_REP_FAUSSE>
    <XML_QUESTION_NB_POINTS_REP_JUSTE>Points par réponse juste</XML_QUESTION_NB_POINTS_REP_JUSTE>
    <XML_QUESTION_NUM_QUESTION_THEME>N° question du thème</XML_QUESTION_NUM_QUESTION_THEME>
    <XML_QUESTION_POINTS_MAX_SI_REP_JUSTE>Points max, dynamique ?</XML_QUESTION_POINTS_MAX_SI_REP_JUSTE>
    <XML_QUESTION_QUESTION>Question</XML_QUESTION_QUESTION>
    <XML_QUESTION_SOLUTION>Solution</XML_QUESTION_SOLUTION>
    <XML_QUESTION_REPONSE_UNIQUE>Nb réponses par question</XML_QUESTION_REPONSE_UNIQUE>
    <XML_QUESTION_NB_POINTS_REP_OUBLI>Points par réponse oubliée</XML_QUESTION_NB_POINTS_REP_OUBLI>
    <XML_QUESTION_NB_POINTS_REP_MAL_PLACE>Points par réponse dans le désordre</XML_QUESTION_NB_POINTS_REP_MAL_PLACE>
    <XML_QUESTION_PAS_REPONDU>Points quand on ne répond pas</XML_QUESTION_PAS_REPONDU>
    <XML_QUESTION_TEMPS_REPONSE>Temps de réponse</XML_QUESTION_TEMPS_REPONSE>
    <XML_QUESTION_ORDONNENCEMENT>Ordonnancement des réponses</XML_QUESTION_ORDONNENCEMENT>
    <XML_QUESTION_MODELE_RES_INSTANT>Modèle de résultats instantanés</XML_QUESTION_MODELE_RES_INSTANT>
    <XML_QUESTION_REFERENCE_QUESTION>Référence</XML_QUESTION_REFERENCE_QUESTION>
    <XML_QUESTION_PLAGE>Plage</XML_QUESTION_PLAGE>
    <XML_QUESTION_TOLERANCE>Tolérance</XML_QUESTION_TOLERANCE>
    <XML_QUESTION_DELAI_AVANT_REPONSE>Délai avant réponse</XML_QUESTION_DELAI_AVANT_REPONSE>
    <XML_QUESTION_REPONSE_JUSTE_NUMERIQUE>QDL_XML_QUESTION_REPONSE_JUSTE_NUMERIQUE</XML_QUESTION_REPONSE_JUSTE_NUMERIQUE>
    <XML_REPONSE_LISTE>Liste des réponses</XML_REPONSE_LISTE>
    <XML_REPONSES_TEXTE>Réponses</XML_REPONSES_TEXTE>
    <XML_ITEM_A_EVALUER>Items à évaluer</XML_ITEM_A_EVALUER>
  </TRADUCTION>
  <LIB_QUESTIONNAIRE valeur="EEE-Luxembourg-2017">EEE-Luxembourg-2017</LIB_QUESTIONNAIRE>
  <NOM_FICHIER valeur="EEE-Luxembourg-2017.pptx">EEE-Luxembourg-2017.pptx</NOM_FICHIER>
  <FAMILLE valeur=""/>
  <EXPORT_COL valeur="">(Par défaut)</EXPORT_COL>
  <EXPORT_INDIV valeur="">(Par défaut)</EXPORT_INDIV>
  <RES_INSTANTANE_Q_REP_JUSTE valeur="">(Par défaut)</RES_INSTANTANE_Q_REP_JUSTE>
  <RES_INSTANTANE_Q_REP_JUSTE_ORD valeur="">(Par défaut)</RES_INSTANTANE_Q_REP_JUSTE_ORD>
  <RES_INSTANTANE_Q_REP_SONDAGE valeur="">(Par défaut)</RES_INSTANTANE_Q_REP_SONDAGE>
  <RES_INSTANTANE_CUMUL valeur="">(Par défaut)</RES_INSTANTANE_CUMUL>
  <NB_POINT_MINI valeur="0">0</NB_POINT_MINI>
  <NB_POINT_REP_FAUSSE valeur="99999999">Auto</NB_POINT_REP_FAUSSE>
  <NB_POINT_REP_JUSTE valeur="1">1</NB_POINT_REP_JUSTE>
  <NB_POINT_REP_OUBLI valeur="0">0</NB_POINT_REP_OUBLI>
  <NB_POINT_REP_JUSTE_MAL_PLACE valeur="0">0</NB_POINT_REP_JUSTE_MAL_PLACE>
  <NB_POINT_PAS_REPONDU valeur="0">0</NB_POINT_PAS_REPONDU>
  <NO_REPONSE_PAS_REPONDU valeur=""/>
  <METHODE_CALCUL_POINT valeur="3">Répartition</METHODE_CALCUL_POINT>
  <NB_POINT_MAXI valeur="1">1</NB_POINT_MAXI>
  <LIBELLE_FORMATION valeur=""/>
  <AUTOSWITCH valeur="0">Non</AUTOSWITCH>
  <LIMITE_TEMPS valeur="False">Non</LIMITE_TEMPS>
  <TEMPS_REPONSE valeur=""/>
  <NOTE_MAX valeur=""/>
  <NOTE_MIN valeur=""/>
  <DATE_VALIDITE_DEBUT valeur=""/>
  <DATE_VALIDITE_FIN valeur=""/>
  <NOTE_REUSSITE valeur=""/>
  <REPERTOIRE valeur="C:\Users\nyounes\Documents\Nathalie\Luxembourg\">C:\Users\nyounes\Documents\Nathalie\Luxembourg\</REPERTOIRE>
  <REPONSE_UNIQUE valeur="True">1 réponse</REPONSE_UNIQUE>
  <REPONSES_EXACTES valeur="False">Sondage</REPONSES_EXACTES>
  <MODELE_EXPORT_TO_EXPORT valeur="">(Par défaut)</MODELE_EXPORT_TO_EXPORT>
  <REFERENCE_QUESTIONNAIRE valeur=""/>
  <REPONSE_MODIFIABLE valeur="">(Par défaut)</REPONSE_MODIFIABLE>
  <AFFICHAGE_BARRE_NAVIGATION valeur="">(Par défaut)</AFFICHAGE_BARRE_NAVIGATION>
  <VALIDATION_AUTO_REPONSE_UNIQUE valeur="">(Par défaut)</VALIDATION_AUTO_REPONSE_UNIQUE>
  <CODE_VERROUILLAGE valeur=""/>
  <VersionAutoIncGenerationXml valeur="2598264b-80d1-454b-b8ba-507d6373af38">2598264b-80d1-454b-b8ba-507d6373af38</VersionAutoIncGenerationXml>
  <CHEMIN_DIAPOS>C:\QuizzBoxData\Img\EEE-Luxembourg-2017\sl</CHEMIN_DIAPOS>
  <DATE_MAJ>30/05/2017 09:00:07</DATE_MAJ>
  <DATE_CREATION>27/05/2017 16:21:41</DATE_CREATION>
  <NB_TOTAL_QUESTIONS>15</NB_TOTAL_QUESTIONS>
  <DIAPO>
    <NUM_DIAPO>1</NUM_DIAPO>
    <TYPE_DIAPO>0</TYPE_DIAPO>
  </DIAPO>
  <DIAPO>
    <NUM_DIAPO>2</NUM_DIAPO>
    <TYPE_DIAPO>1</TYPE_DIAPO>
    <QUESTION>
      <NUM_QUESTION valeur="1">1</NUM_QUESTION>
      <NUM_THEME valeur="1">1</NUM_THEME>
      <NUM_QUESTION_UTIL valeur=""/>
      <LIB_QUESTION valeur="Durant vos études universitaires, vous avez été amenés à évaluer vos cours  :">Durant vos études universitaires, vous avez été amenés à évaluer vos cours  :</LIB_QUESTION>
      <ELIMINATOIRE valeur="False">Non</ELIMINATOIRE>
      <NB_POINT_MINI_Q valeur="">(Par défaut)</NB_POINT_MINI_Q>
      <METHODE_CALCUL_POINT_Q valeur="">(Par défaut)</METHODE_CALCUL_POINT_Q>
      <NB_POINT_MAXI_Q valeur="">(Par défaut)</NB_POINT_MAXI_Q>
      <NO_REPONSE_PAS_REPONDU valeur=""/>
      <NUM_QUESTION_THEME valeur="1">1</NUM_QUESTION_THEME>
      <COEFFICIENT valeur="1">1</COEFFICIENT>
      <SOLUTION valeur="">Sondage</SOLUTION>
      <NB_POINT_REP_JUSTE_Q valeur="">(Par défaut)</NB_POINT_REP_JUSTE_Q>
      <NB_POINT_REP_FAUSSE_Q valeur="">(Par défaut)</NB_POINT_REP_FAUSSE_Q>
      <NB_POINT_REP_OUBLI_Q valeur="">(Par défaut)</NB_POINT_REP_OUBLI_Q>
      <ORDONNENCEMENT valeur="False">Non</ORDONNENCEMENT>
      <TEMPS_REPONSE_Q valeur="">(Par défaut)</TEMPS_REPONSE_Q>
      <NB_POINT_REP_JUSTE_MAL_PLACE_Q valeur="">(Par défaut)</NB_POINT_REP_JUSTE_MAL_PLACE_Q>
      <NB_POINT_PAS_REPONDU_Q valeur="">(Par défaut)</NB_POINT_PAS_REPONDU_Q>
      <LIB_THEME valeur="">(Par défaut)</LIB_THEME>
      <REPONSE_UNIQUE valeur="">(Par défaut)</REPONSE_UNIQUE>
      <RES_INSTANTANE valeur="">(Par défaut)</RES_INSTANTANE>
      <PIVOT valeur="">Non</PIVOT>
      <TYPE_REPONSE valeur="0">Choix</TYPE_REPONSE>
      <MIROIR valeur=""/>
      <LIMITE_TEMPS valeur="">(Par défaut)</LIMITE_TEMPS>
      <PLAGE_MIN valeur=""/>
      <PLAGE_MAX valeur=""/>
      <DELAI_AVANT_REPONSE valeur=""/>
      <TOLERANCE_MIN_NUMERIQUE valeur=""/>
      <TOLERANCE_MAX_NUMERIQUE valeur=""/>
      <REPONSE>
        <NUM_REPONSE valeur="1">1</NUM_REPONSE>
        <LIB_REPONSE valeur="1 - systématiquement">1 - systématiquement</LIB_REPONSE>
        <POINT valeur=""/>
      </REPONSE>
      <REPONSE>
        <NUM_REPONSE valeur="2">2</NUM_REPONSE>
        <LIB_REPONSE valeur="2 - souvent">2 - souvent</LIB_REPONSE>
        <POINT valeur=""/>
      </REPONSE>
      <REPONSE>
        <NUM_REPONSE valeur="3">3</NUM_REPONSE>
        <LIB_REPONSE valeur="3 - rarement">3 - rarement</LIB_REPONSE>
        <POINT valeur=""/>
      </REPONSE>
      <REPONSE>
        <NUM_REPONSE valeur="4">4</NUM_REPONSE>
        <LIB_REPONSE valeur="4 - jamais">4 - jamais</LIB_REPONSE>
        <POINT valeur=""/>
      </REPONSE>
    </QUESTION>
  </DIAPO>
  <DIAPO>
    <NUM_DIAPO>3</NUM_DIAPO>
    <TYPE_DIAPO>1</TYPE_DIAPO>
    <QUESTION>
      <NUM_QUESTION valeur="2">2</NUM_QUESTION>
      <NUM_THEME valeur="1">1</NUM_THEME>
      <NUM_QUESTION_UTIL valeur=""/>
      <LIB_QUESTION valeur="Avec quel outil ?">Avec quel outil ?</LIB_QUESTION>
      <ELIMINATOIRE valeur="False">Non</ELIMINATOIRE>
      <NB_POINT_MINI_Q valeur="">(Par défaut)</NB_POINT_MINI_Q>
      <METHODE_CALCUL_POINT_Q valeur="">(Par défaut)</METHODE_CALCUL_POINT_Q>
      <NB_POINT_MAXI_Q valeur="">(Par défaut)</NB_POINT_MAXI_Q>
      <NO_REPONSE_PAS_REPONDU valeur=""/>
      <NUM_QUESTION_THEME valeur="2">2</NUM_QUESTION_THEME>
      <COEFFICIENT valeur="1">1</COEFFICIENT>
      <SOLUTION valeur="">Sondage</SOLUTION>
      <NB_POINT_REP_JUSTE_Q valeur="">(Par défaut)</NB_POINT_REP_JUSTE_Q>
      <NB_POINT_REP_FAUSSE_Q valeur="">(Par défaut)</NB_POINT_REP_FAUSSE_Q>
      <NB_POINT_REP_OUBLI_Q valeur="">(Par défaut)</NB_POINT_REP_OUBLI_Q>
      <ORDONNENCEMENT valeur="False">Non</ORDONNENCEMENT>
      <TEMPS_REPONSE_Q valeur="">(Par défaut)</TEMPS_REPONSE_Q>
      <NB_POINT_REP_JUSTE_MAL_PLACE_Q valeur="">(Par défaut)</NB_POINT_REP_JUSTE_MAL_PLACE_Q>
      <NB_POINT_PAS_REPONDU_Q valeur="">(Par défaut)</NB_POINT_PAS_REPONDU_Q>
      <LIB_THEME valeur="">(Par défaut)</LIB_THEME>
      <REPONSE_UNIQUE valeur="255">plusieurs réponses</REPONSE_UNIQUE>
      <RES_INSTANTANE valeur="">(Par défaut)</RES_INSTANTANE>
      <PIVOT valeur="">Non</PIVOT>
      <TYPE_REPONSE valeur="0">Choix</TYPE_REPONSE>
      <MIROIR valeur=""/>
      <LIMITE_TEMPS valeur="">(Par défaut)</LIMITE_TEMPS>
      <PLAGE_MIN valeur=""/>
      <PLAGE_MAX valeur=""/>
      <DELAI_AVANT_REPONSE valeur=""/>
      <TOLERANCE_MIN_NUMERIQUE valeur=""/>
      <TOLERANCE_MAX_NUMERIQUE valeur=""/>
      <REPONSE>
        <NUM_REPONSE valeur="1">1</NUM_REPONSE>
        <LIB_REPONSE valeur="1 - Un questionnaire papier">1 - Un questionnaire papier</LIB_REPONSE>
        <POINT valeur=""/>
      </REPONSE>
      <REPONSE>
        <NUM_REPONSE valeur="2">2</NUM_REPONSE>
        <LIB_REPONSE valeur="2 - Un questionnaire en ligne">2 - Un questionnaire en ligne</LIB_REPONSE>
        <POINT valeur=""/>
      </REPONSE>
      <REPONSE>
        <NUM_REPONSE valeur="3">3</NUM_REPONSE>
        <LIB_REPONSE valeur="3 - Autre">3 - Autre</LIB_REPONSE>
        <POINT valeur=""/>
      </REPONSE>
    </QUESTION>
  </DIAPO>
  <DIAPO>
    <NUM_DIAPO>4</NUM_DIAPO>
    <TYPE_DIAPO>1</TYPE_DIAPO>
    <QUESTION>
      <NUM_QUESTION valeur="3">3</NUM_QUESTION>
      <NUM_THEME valeur="1">1</NUM_THEME>
      <NUM_QUESTION_UTIL valeur=""/>
      <LIB_QUESTION valeur="Vous remplissez les questionnaires sérieusement">Vous remplissez les questionnaires sérieusement</LIB_QUESTION>
      <ELIMINATOIRE valeur="False">Non</ELIMINATOIRE>
      <NB_POINT_MINI_Q valeur="">(Par défaut)</NB_POINT_MINI_Q>
      <METHODE_CALCUL_POINT_Q valeur="">(Par défaut)</METHODE_CALCUL_POINT_Q>
      <NB_POINT_MAXI_Q valeur="">(Par défaut)</NB_POINT_MAXI_Q>
      <NO_REPONSE_PAS_REPONDU valeur=""/>
      <NUM_QUESTION_THEME valeur="3">3</NUM_QUESTION_THEME>
      <COEFFICIENT valeur="1">1</COEFFICIENT>
      <SOLUTION valeur="">Sondage</SOLUTION>
      <NB_POINT_REP_JUSTE_Q valeur="">(Par défaut)</NB_POINT_REP_JUSTE_Q>
      <NB_POINT_REP_FAUSSE_Q valeur="">(Par défaut)</NB_POINT_REP_FAUSSE_Q>
      <NB_POINT_REP_OUBLI_Q valeur="">(Par défaut)</NB_POINT_REP_OUBLI_Q>
      <ORDONNENCEMENT valeur="False">Non</ORDONNENCEMENT>
      <TEMPS_REPONSE_Q valeur="">(Par défaut)</TEMPS_REPONSE_Q>
      <NB_POINT_REP_JUSTE_MAL_PLACE_Q valeur="">(Par défaut)</NB_POINT_REP_JUSTE_MAL_PLACE_Q>
      <NB_POINT_PAS_REPONDU_Q valeur="">(Par défaut)</NB_POINT_PAS_REPONDU_Q>
      <LIB_THEME valeur="">(Par défaut)</LIB_THEME>
      <REPONSE_UNIQUE valeur="">(Par défaut)</REPONSE_UNIQUE>
      <RES_INSTANTANE valeur="">(Par défaut)</RES_INSTANTANE>
      <PIVOT valeur="">Non</PIVOT>
      <TYPE_REPONSE valeur="0">Choix</TYPE_REPONSE>
      <MIROIR valeur=""/>
      <LIMITE_TEMPS valeur="">(Par défaut)</LIMITE_TEMPS>
      <PLAGE_MIN valeur=""/>
      <PLAGE_MAX valeur=""/>
      <DELAI_AVANT_REPONSE valeur=""/>
      <TOLERANCE_MIN_NUMERIQUE valeur=""/>
      <TOLERANCE_MAX_NUMERIQUE valeur=""/>
      <REPONSE>
        <NUM_REPONSE valeur="1">1</NUM_REPONSE>
        <LIB_REPONSE valeur="1 - Tout à fait sérieusement">1 - Tout à fait sérieusement</LIB_REPONSE>
        <POINT valeur=""/>
      </REPONSE>
      <REPONSE>
        <NUM_REPONSE valeur="2">2</NUM_REPONSE>
        <LIB_REPONSE valeur="2 - Assez sérieusement">2 - Assez sérieusement</LIB_REPONSE>
        <POINT valeur=""/>
      </REPONSE>
      <REPONSE>
        <NUM_REPONSE valeur="3">3</NUM_REPONSE>
        <LIB_REPONSE valeur="3 - Pas très sérieusement">3 - Pas très sérieusement</LIB_REPONSE>
        <POINT valeur=""/>
      </REPONSE>
      <REPONSE>
        <NUM_REPONSE valeur="4">4</NUM_REPONSE>
        <LIB_REPONSE valeur="4 - Pas du tout sérieusement">4 - Pas du tout sérieusement</LIB_REPONSE>
        <POINT valeur=""/>
      </REPONSE>
    </QUESTION>
  </DIAPO>
  <DIAPO>
    <NUM_DIAPO>5</NUM_DIAPO>
    <TYPE_DIAPO>0</TYPE_DIAPO>
  </DIAPO>
  <DIAPO>
    <NUM_DIAPO>6</NUM_DIAPO>
    <TYPE_DIAPO>1</TYPE_DIAPO>
    <QUESTION>
      <NUM_QUESTION valeur="4">4</NUM_QUESTION>
      <NUM_THEME valeur="1">1</NUM_THEME>
      <NUM_QUESTION_UTIL valeur=""/>
      <LIB_QUESTION valeur="Vous avez discuté des résultats avec les enseignants ">Vous avez discuté des résultats avec les enseignants </LIB_QUESTION>
      <ELIMINATOIRE valeur="False">Non</ELIMINATOIRE>
      <NB_POINT_MINI_Q valeur="">(Par défaut)</NB_POINT_MINI_Q>
      <METHODE_CALCUL_POINT_Q valeur="">(Par défaut)</METHODE_CALCUL_POINT_Q>
      <NB_POINT_MAXI_Q valeur="">(Par défaut)</NB_POINT_MAXI_Q>
      <NO_REPONSE_PAS_REPONDU valeur=""/>
      <NUM_QUESTION_THEME valeur="4">4</NUM_QUESTION_THEME>
      <COEFFICIENT valeur="1">1</COEFFICIENT>
      <SOLUTION valeur="">Sondage</SOLUTION>
      <NB_POINT_REP_JUSTE_Q valeur="">(Par défaut)</NB_POINT_REP_JUSTE_Q>
      <NB_POINT_REP_FAUSSE_Q valeur="">(Par défaut)</NB_POINT_REP_FAUSSE_Q>
      <NB_POINT_REP_OUBLI_Q valeur="">(Par défaut)</NB_POINT_REP_OUBLI_Q>
      <ORDONNENCEMENT valeur="False">Non</ORDONNENCEMENT>
      <TEMPS_REPONSE_Q valeur="">(Par défaut)</TEMPS_REPONSE_Q>
      <NB_POINT_REP_JUSTE_MAL_PLACE_Q valeur="">(Par défaut)</NB_POINT_REP_JUSTE_MAL_PLACE_Q>
      <NB_POINT_PAS_REPONDU_Q valeur="">(Par défaut)</NB_POINT_PAS_REPONDU_Q>
      <LIB_THEME valeur="">(Par défaut)</LIB_THEME>
      <REPONSE_UNIQUE valeur="">(Par défaut)</REPONSE_UNIQUE>
      <RES_INSTANTANE valeur="">(Par défaut)</RES_INSTANTANE>
      <PIVOT valeur="">Non</PIVOT>
      <TYPE_REPONSE valeur="0">Choix</TYPE_REPONSE>
      <MIROIR valeur=""/>
      <LIMITE_TEMPS valeur="">(Par défaut)</LIMITE_TEMPS>
      <PLAGE_MIN valeur=""/>
      <PLAGE_MAX valeur=""/>
      <DELAI_AVANT_REPONSE valeur=""/>
      <TOLERANCE_MIN_NUMERIQUE valeur=""/>
      <TOLERANCE_MAX_NUMERIQUE valeur=""/>
      <REPONSE>
        <NUM_REPONSE valeur="1">1</NUM_REPONSE>
        <LIB_REPONSE valeur="1 - Très souvent">1 - Très souvent</LIB_REPONSE>
        <POINT valeur=""/>
      </REPONSE>
      <REPONSE>
        <NUM_REPONSE valeur="2">2</NUM_REPONSE>
        <LIB_REPONSE valeur="2 - Assez souvent">2 - Assez souvent</LIB_REPONSE>
        <POINT valeur=""/>
      </REPONSE>
      <REPONSE>
        <NUM_REPONSE valeur="3">3</NUM_REPONSE>
        <LIB_REPONSE valeur="3 - Rarement">3 - Rarement</LIB_REPONSE>
        <POINT valeur=""/>
      </REPONSE>
      <REPONSE>
        <NUM_REPONSE valeur="4">4</NUM_REPONSE>
        <LIB_REPONSE valeur="4 - Jamais">4 - Jamais</LIB_REPONSE>
        <POINT valeur=""/>
      </REPONSE>
    </QUESTION>
  </DIAPO>
  <DIAPO>
    <NUM_DIAPO>7</NUM_DIAPO>
    <TYPE_DIAPO>0</TYPE_DIAPO>
  </DIAPO>
  <DIAPO>
    <NUM_DIAPO>8</NUM_DIAPO>
    <TYPE_DIAPO>0</TYPE_DIAPO>
  </DIAPO>
  <DIAPO>
    <NUM_DIAPO>9</NUM_DIAPO>
    <TYPE_DIAPO>0</TYPE_DIAPO>
  </DIAPO>
  <DIAPO>
    <NUM_DIAPO>10</NUM_DIAPO>
    <TYPE_DIAPO>0</TYPE_DIAPO>
  </DIAPO>
  <DIAPO>
    <NUM_DIAPO>11</NUM_DIAPO>
    <TYPE_DIAPO>0</TYPE_DIAPO>
  </DIAPO>
  <DIAPO>
    <NUM_DIAPO>12</NUM_DIAPO>
    <TYPE_DIAPO>0</TYPE_DIAPO>
  </DIAPO>
  <DIAPO>
    <NUM_DIAPO>13</NUM_DIAPO>
    <TYPE_DIAPO>1</TYPE_DIAPO>
    <QUESTION>
      <NUM_QUESTION valeur="5">5</NUM_QUESTION>
      <NUM_THEME valeur="1">1</NUM_THEME>
      <NUM_QUESTION_UTIL valeur=""/>
      <LIB_QUESTION valeur="Pensez-vous que l’EEE soit un outil fiable pour évaluer la qualité de l’enseignement ?">Pensez-vous que l’EEE soit un outil fiable pour évaluer la qualité de l’enseignement ?</LIB_QUESTION>
      <ELIMINATOIRE valeur="False">Non</ELIMINATOIRE>
      <NB_POINT_MINI_Q valeur="">(Par défaut)</NB_POINT_MINI_Q>
      <METHODE_CALCUL_POINT_Q valeur="">(Par défaut)</METHODE_CALCUL_POINT_Q>
      <NB_POINT_MAXI_Q valeur="">(Par défaut)</NB_POINT_MAXI_Q>
      <NO_REPONSE_PAS_REPONDU valeur=""/>
      <NUM_QUESTION_THEME valeur="5">5</NUM_QUESTION_THEME>
      <COEFFICIENT valeur="1">1</COEFFICIENT>
      <SOLUTION valeur="">Sondage</SOLUTION>
      <NB_POINT_REP_JUSTE_Q valeur="">(Par défaut)</NB_POINT_REP_JUSTE_Q>
      <NB_POINT_REP_FAUSSE_Q valeur="">(Par défaut)</NB_POINT_REP_FAUSSE_Q>
      <NB_POINT_REP_OUBLI_Q valeur="">(Par défaut)</NB_POINT_REP_OUBLI_Q>
      <ORDONNENCEMENT valeur="False">Non</ORDONNENCEMENT>
      <TEMPS_REPONSE_Q valeur="">(Par défaut)</TEMPS_REPONSE_Q>
      <NB_POINT_REP_JUSTE_MAL_PLACE_Q valeur="">(Par défaut)</NB_POINT_REP_JUSTE_MAL_PLACE_Q>
      <NB_POINT_PAS_REPONDU_Q valeur="">(Par défaut)</NB_POINT_PAS_REPONDU_Q>
      <LIB_THEME valeur="">(Par défaut)</LIB_THEME>
      <REPONSE_UNIQUE valeur="">(Par défaut)</REPONSE_UNIQUE>
      <RES_INSTANTANE valeur="">(Par défaut)</RES_INSTANTANE>
      <PIVOT valeur="">Non</PIVOT>
      <TYPE_REPONSE valeur="0">Choix</TYPE_REPONSE>
      <MIROIR valeur=""/>
      <LIMITE_TEMPS valeur="">(Par défaut)</LIMITE_TEMPS>
      <PLAGE_MIN valeur=""/>
      <PLAGE_MAX valeur=""/>
      <DELAI_AVANT_REPONSE valeur=""/>
      <TOLERANCE_MIN_NUMERIQUE valeur=""/>
      <TOLERANCE_MAX_NUMERIQUE valeur=""/>
      <REPONSE>
        <NUM_REPONSE valeur="1">1</NUM_REPONSE>
        <LIB_REPONSE valeur="1 - Oui">1 - Oui</LIB_REPONSE>
        <POINT valeur=""/>
      </REPONSE>
      <REPONSE>
        <NUM_REPONSE valeur="2">2</NUM_REPONSE>
        <LIB_REPONSE valeur="2 - Non">2 - Non</LIB_REPONSE>
        <POINT valeur=""/>
      </REPONSE>
      <REPONSE>
        <NUM_REPONSE valeur="3">3</NUM_REPONSE>
        <LIB_REPONSE valeur="3 - Je ne sais pas">3 - Je ne sais pas</LIB_REPONSE>
        <POINT valeur=""/>
      </REPONSE>
    </QUESTION>
  </DIAPO>
  <DIAPO>
    <NUM_DIAPO>14</NUM_DIAPO>
    <TYPE_DIAPO>1</TYPE_DIAPO>
    <QUESTION>
      <NUM_QUESTION valeur="6">6</NUM_QUESTION>
      <NUM_THEME valeur="1">1</NUM_THEME>
      <NUM_QUESTION_UTIL valeur=""/>
      <LIB_QUESTION valeur="Y a-t-il des cours que vous avez bien évalué mais où vous n’avez rien appris ?">Y a-t-il des cours que vous avez bien évalué mais où vous n’avez rien appris ?</LIB_QUESTION>
      <ELIMINATOIRE valeur="False">Non</ELIMINATOIRE>
      <NB_POINT_MINI_Q valeur="">(Par défaut)</NB_POINT_MINI_Q>
      <METHODE_CALCUL_POINT_Q valeur="">(Par défaut)</METHODE_CALCUL_POINT_Q>
      <NB_POINT_MAXI_Q valeur="">(Par défaut)</NB_POINT_MAXI_Q>
      <NO_REPONSE_PAS_REPONDU valeur=""/>
      <NUM_QUESTION_THEME valeur="6">6</NUM_QUESTION_THEME>
      <COEFFICIENT valeur="1">1</COEFFICIENT>
      <SOLUTION valeur="">Sondage</SOLUTION>
      <NB_POINT_REP_JUSTE_Q valeur="">(Par défaut)</NB_POINT_REP_JUSTE_Q>
      <NB_POINT_REP_FAUSSE_Q valeur="">(Par défaut)</NB_POINT_REP_FAUSSE_Q>
      <NB_POINT_REP_OUBLI_Q valeur="">(Par défaut)</NB_POINT_REP_OUBLI_Q>
      <ORDONNENCEMENT valeur="False">Non</ORDONNENCEMENT>
      <TEMPS_REPONSE_Q valeur="">(Par défaut)</TEMPS_REPONSE_Q>
      <NB_POINT_REP_JUSTE_MAL_PLACE_Q valeur="">(Par défaut)</NB_POINT_REP_JUSTE_MAL_PLACE_Q>
      <NB_POINT_PAS_REPONDU_Q valeur="">(Par défaut)</NB_POINT_PAS_REPONDU_Q>
      <LIB_THEME valeur="">(Par défaut)</LIB_THEME>
      <REPONSE_UNIQUE valeur="">(Par défaut)</REPONSE_UNIQUE>
      <RES_INSTANTANE valeur="">(Par défaut)</RES_INSTANTANE>
      <PIVOT valeur="">Non</PIVOT>
      <TYPE_REPONSE valeur="0">Choix</TYPE_REPONSE>
      <MIROIR valeur=""/>
      <LIMITE_TEMPS valeur="">(Par défaut)</LIMITE_TEMPS>
      <PLAGE_MIN valeur=""/>
      <PLAGE_MAX valeur=""/>
      <DELAI_AVANT_REPONSE valeur=""/>
      <TOLERANCE_MIN_NUMERIQUE valeur=""/>
      <TOLERANCE_MAX_NUMERIQUE valeur=""/>
      <REPONSE>
        <NUM_REPONSE valeur="1">1</NUM_REPONSE>
        <LIB_REPONSE valeur="1 - Oui">1 - Oui</LIB_REPONSE>
        <POINT valeur=""/>
      </REPONSE>
      <REPONSE>
        <NUM_REPONSE valeur="2">2</NUM_REPONSE>
        <LIB_REPONSE valeur="2 - Non">2 - Non</LIB_REPONSE>
        <POINT valeur=""/>
      </REPONSE>
      <REPONSE>
        <NUM_REPONSE valeur="3">3</NUM_REPONSE>
        <LIB_REPONSE valeur="3 - Je ne sais pas">3 - Je ne sais pas</LIB_REPONSE>
        <POINT valeur=""/>
      </REPONSE>
    </QUESTION>
  </DIAPO>
  <DIAPO>
    <NUM_DIAPO>15</NUM_DIAPO>
    <TYPE_DIAPO>1</TYPE_DIAPO>
    <QUESTION>
      <NUM_QUESTION valeur="7">7</NUM_QUESTION>
      <NUM_THEME valeur="1">1</NUM_THEME>
      <NUM_QUESTION_UTIL valeur=""/>
      <LIB_QUESTION valeur="Vous avez tendance à mieux évaluer les cours des professeurs sympathiques">Vous avez tendance à mieux évaluer les cours des professeurs sympathiques</LIB_QUESTION>
      <ELIMINATOIRE valeur="False">Non</ELIMINATOIRE>
      <NB_POINT_MINI_Q valeur="">(Par défaut)</NB_POINT_MINI_Q>
      <METHODE_CALCUL_POINT_Q valeur="">(Par défaut)</METHODE_CALCUL_POINT_Q>
      <NB_POINT_MAXI_Q valeur="">(Par défaut)</NB_POINT_MAXI_Q>
      <NO_REPONSE_PAS_REPONDU valeur=""/>
      <NUM_QUESTION_THEME valeur="7">7</NUM_QUESTION_THEME>
      <COEFFICIENT valeur="1">1</COEFFICIENT>
      <SOLUTION valeur="">Sondage</SOLUTION>
      <NB_POINT_REP_JUSTE_Q valeur="">(Par défaut)</NB_POINT_REP_JUSTE_Q>
      <NB_POINT_REP_FAUSSE_Q valeur="">(Par défaut)</NB_POINT_REP_FAUSSE_Q>
      <NB_POINT_REP_OUBLI_Q valeur="">(Par défaut)</NB_POINT_REP_OUBLI_Q>
      <ORDONNENCEMENT valeur="False">Non</ORDONNENCEMENT>
      <TEMPS_REPONSE_Q valeur="">(Par défaut)</TEMPS_REPONSE_Q>
      <NB_POINT_REP_JUSTE_MAL_PLACE_Q valeur="">(Par défaut)</NB_POINT_REP_JUSTE_MAL_PLACE_Q>
      <NB_POINT_PAS_REPONDU_Q valeur="">(Par défaut)</NB_POINT_PAS_REPONDU_Q>
      <LIB_THEME valeur="">(Par défaut)</LIB_THEME>
      <REPONSE_UNIQUE valeur="">(Par défaut)</REPONSE_UNIQUE>
      <RES_INSTANTANE valeur="">(Par défaut)</RES_INSTANTANE>
      <PIVOT valeur="">Non</PIVOT>
      <TYPE_REPONSE valeur="0">Choix</TYPE_REPONSE>
      <MIROIR valeur=""/>
      <LIMITE_TEMPS valeur="">(Par défaut)</LIMITE_TEMPS>
      <PLAGE_MIN valeur=""/>
      <PLAGE_MAX valeur=""/>
      <DELAI_AVANT_REPONSE valeur=""/>
      <TOLERANCE_MIN_NUMERIQUE valeur=""/>
      <TOLERANCE_MAX_NUMERIQUE valeur=""/>
      <REPONSE>
        <NUM_REPONSE valeur="1">1</NUM_REPONSE>
        <LIB_REPONSE valeur="1 - Oui">1 - Oui</LIB_REPONSE>
        <POINT valeur=""/>
      </REPONSE>
      <REPONSE>
        <NUM_REPONSE valeur="2">2</NUM_REPONSE>
        <LIB_REPONSE valeur="2 - Non">2 - Non</LIB_REPONSE>
        <POINT valeur=""/>
      </REPONSE>
      <REPONSE>
        <NUM_REPONSE valeur="3">3</NUM_REPONSE>
        <LIB_REPONSE valeur="3 - Je ne sais pas">3 - Je ne sais pas</LIB_REPONSE>
        <POINT valeur=""/>
      </REPONSE>
    </QUESTION>
  </DIAPO>
  <DIAPO>
    <NUM_DIAPO>16</NUM_DIAPO>
    <TYPE_DIAPO>1</TYPE_DIAPO>
    <QUESTION>
      <NUM_QUESTION valeur="8">8</NUM_QUESTION>
      <NUM_THEME valeur="1">1</NUM_THEME>
      <NUM_QUESTION_UTIL valeur=""/>
      <LIB_QUESTION valeur="Le cours d’un professeur très exigeant parce qu'il demande beaucoup de travail sera moins bien évalué que le cours d’un professeur peu exigeant">Le cours d’un professeur très exigeant parce qu'il demande beaucoup de travail sera moins bien évalué que le cours d’un professeur peu exigeant</LIB_QUESTION>
      <ELIMINATOIRE valeur="False">Non</ELIMINATOIRE>
      <NB_POINT_MINI_Q valeur="">(Par défaut)</NB_POINT_MINI_Q>
      <METHODE_CALCUL_POINT_Q valeur="">(Par défaut)</METHODE_CALCUL_POINT_Q>
      <NB_POINT_MAXI_Q valeur="">(Par défaut)</NB_POINT_MAXI_Q>
      <NO_REPONSE_PAS_REPONDU valeur=""/>
      <NUM_QUESTION_THEME valeur="8">8</NUM_QUESTION_THEME>
      <COEFFICIENT valeur="1">1</COEFFICIENT>
      <SOLUTION valeur="">Sondage</SOLUTION>
      <NB_POINT_REP_JUSTE_Q valeur="">(Par défaut)</NB_POINT_REP_JUSTE_Q>
      <NB_POINT_REP_FAUSSE_Q valeur="">(Par défaut)</NB_POINT_REP_FAUSSE_Q>
      <NB_POINT_REP_OUBLI_Q valeur="">(Par défaut)</NB_POINT_REP_OUBLI_Q>
      <ORDONNENCEMENT valeur="False">Non</ORDONNENCEMENT>
      <TEMPS_REPONSE_Q valeur="">(Par défaut)</TEMPS_REPONSE_Q>
      <NB_POINT_REP_JUSTE_MAL_PLACE_Q valeur="">(Par défaut)</NB_POINT_REP_JUSTE_MAL_PLACE_Q>
      <NB_POINT_PAS_REPONDU_Q valeur="">(Par défaut)</NB_POINT_PAS_REPONDU_Q>
      <LIB_THEME valeur="">(Par défaut)</LIB_THEME>
      <REPONSE_UNIQUE valeur="">(Par défaut)</REPONSE_UNIQUE>
      <RES_INSTANTANE valeur="">(Par défaut)</RES_INSTANTANE>
      <PIVOT valeur="">Non</PIVOT>
      <TYPE_REPONSE valeur="0">Choix</TYPE_REPONSE>
      <MIROIR valeur=""/>
      <LIMITE_TEMPS valeur="">(Par défaut)</LIMITE_TEMPS>
      <PLAGE_MIN valeur=""/>
      <PLAGE_MAX valeur=""/>
      <DELAI_AVANT_REPONSE valeur=""/>
      <TOLERANCE_MIN_NUMERIQUE valeur=""/>
      <TOLERANCE_MAX_NUMERIQUE valeur=""/>
      <REPONSE>
        <NUM_REPONSE valeur="1">1</NUM_REPONSE>
        <LIB_REPONSE valeur="1 - Oui">1 - Oui</LIB_REPONSE>
        <POINT valeur=""/>
      </REPONSE>
      <REPONSE>
        <NUM_REPONSE valeur="2">2</NUM_REPONSE>
        <LIB_REPONSE valeur="2 - Non">2 - Non</LIB_REPONSE>
        <POINT valeur=""/>
      </REPONSE>
      <REPONSE>
        <NUM_REPONSE valeur="3">3</NUM_REPONSE>
        <LIB_REPONSE valeur="3 - Je ne sais pas">3 - Je ne sais pas</LIB_REPONSE>
        <POINT valeur=""/>
      </REPONSE>
    </QUESTION>
  </DIAPO>
  <DIAPO>
    <NUM_DIAPO>17</NUM_DIAPO>
    <TYPE_DIAPO>1</TYPE_DIAPO>
    <QUESTION>
      <NUM_QUESTION valeur="9">9</NUM_QUESTION>
      <NUM_THEME valeur="1">1</NUM_THEME>
      <NUM_QUESTION_UTIL valeur=""/>
      <LIB_QUESTION valeur="Il m’est arrivé de comprendre plus tard l’intérêt d’un cours que j’avais mal jugé sur le coup">Il m’est arrivé de comprendre plus tard l’intérêt d’un cours que j’avais mal jugé sur le coup</LIB_QUESTION>
      <ELIMINATOIRE valeur="False">Non</ELIMINATOIRE>
      <NB_POINT_MINI_Q valeur="">(Par défaut)</NB_POINT_MINI_Q>
      <METHODE_CALCUL_POINT_Q valeur="">(Par défaut)</METHODE_CALCUL_POINT_Q>
      <NB_POINT_MAXI_Q valeur="">(Par défaut)</NB_POINT_MAXI_Q>
      <NO_REPONSE_PAS_REPONDU valeur=""/>
      <NUM_QUESTION_THEME valeur="9">9</NUM_QUESTION_THEME>
      <COEFFICIENT valeur="1">1</COEFFICIENT>
      <SOLUTION valeur="">Sondage</SOLUTION>
      <NB_POINT_REP_JUSTE_Q valeur="">(Par défaut)</NB_POINT_REP_JUSTE_Q>
      <NB_POINT_REP_FAUSSE_Q valeur="">(Par défaut)</NB_POINT_REP_FAUSSE_Q>
      <NB_POINT_REP_OUBLI_Q valeur="">(Par défaut)</NB_POINT_REP_OUBLI_Q>
      <ORDONNENCEMENT valeur="False">Non</ORDONNENCEMENT>
      <TEMPS_REPONSE_Q valeur="">(Par défaut)</TEMPS_REPONSE_Q>
      <NB_POINT_REP_JUSTE_MAL_PLACE_Q valeur="">(Par défaut)</NB_POINT_REP_JUSTE_MAL_PLACE_Q>
      <NB_POINT_PAS_REPONDU_Q valeur="">(Par défaut)</NB_POINT_PAS_REPONDU_Q>
      <LIB_THEME valeur="">(Par défaut)</LIB_THEME>
      <REPONSE_UNIQUE valeur="">(Par défaut)</REPONSE_UNIQUE>
      <RES_INSTANTANE valeur="">(Par défaut)</RES_INSTANTANE>
      <PIVOT valeur="">Non</PIVOT>
      <TYPE_REPONSE valeur="0">Choix</TYPE_REPONSE>
      <MIROIR valeur=""/>
      <LIMITE_TEMPS valeur="">(Par défaut)</LIMITE_TEMPS>
      <PLAGE_MIN valeur=""/>
      <PLAGE_MAX valeur=""/>
      <DELAI_AVANT_REPONSE valeur=""/>
      <TOLERANCE_MIN_NUMERIQUE valeur=""/>
      <TOLERANCE_MAX_NUMERIQUE valeur=""/>
      <REPONSE>
        <NUM_REPONSE valeur="1">1</NUM_REPONSE>
        <LIB_REPONSE valeur="1 - Oui">1 - Oui</LIB_REPONSE>
        <POINT valeur=""/>
      </REPONSE>
      <REPONSE>
        <NUM_REPONSE valeur="2">2</NUM_REPONSE>
        <LIB_REPONSE valeur="2 - Non">2 - Non</LIB_REPONSE>
        <POINT valeur=""/>
      </REPONSE>
      <REPONSE>
        <NUM_REPONSE valeur="3">3</NUM_REPONSE>
        <LIB_REPONSE valeur="3 - Je ne sais pas">3 - Je ne sais pas</LIB_REPONSE>
        <POINT valeur=""/>
      </REPONSE>
    </QUESTION>
  </DIAPO>
  <DIAPO>
    <NUM_DIAPO>18</NUM_DIAPO>
    <TYPE_DIAPO>0</TYPE_DIAPO>
  </DIAPO>
  <DIAPO>
    <NUM_DIAPO>19</NUM_DIAPO>
    <TYPE_DIAPO>0</TYPE_DIAPO>
  </DIAPO>
  <DIAPO>
    <NUM_DIAPO>20</NUM_DIAPO>
    <TYPE_DIAPO>0</TYPE_DIAPO>
  </DIAPO>
  <DIAPO>
    <NUM_DIAPO>21</NUM_DIAPO>
    <TYPE_DIAPO>0</TYPE_DIAPO>
  </DIAPO>
  <DIAPO>
    <NUM_DIAPO>22</NUM_DIAPO>
    <TYPE_DIAPO>0</TYPE_DIAPO>
  </DIAPO>
  <DIAPO>
    <NUM_DIAPO>23</NUM_DIAPO>
    <TYPE_DIAPO>0</TYPE_DIAPO>
  </DIAPO>
  <DIAPO>
    <NUM_DIAPO>24</NUM_DIAPO>
    <TYPE_DIAPO>0</TYPE_DIAPO>
  </DIAPO>
  <DIAPO>
    <NUM_DIAPO>25</NUM_DIAPO>
    <TYPE_DIAPO>1</TYPE_DIAPO>
    <QUESTION>
      <NUM_QUESTION valeur="10">10</NUM_QUESTION>
      <NUM_THEME valeur="1">1</NUM_THEME>
      <NUM_QUESTION_UTIL valeur=""/>
      <LIB_QUESTION valeur="Généralement les questionnaires proposés vous paraissent pertinents pour évaluer la qualité des enseignements ">Généralement les questionnaires proposés vous paraissent pertinents pour évaluer la qualité des enseignements </LIB_QUESTION>
      <ELIMINATOIRE valeur="False">Non</ELIMINATOIRE>
      <NB_POINT_MINI_Q valeur="">(Par défaut)</NB_POINT_MINI_Q>
      <METHODE_CALCUL_POINT_Q valeur="">(Par défaut)</METHODE_CALCUL_POINT_Q>
      <NB_POINT_MAXI_Q valeur="">(Par défaut)</NB_POINT_MAXI_Q>
      <NO_REPONSE_PAS_REPONDU valeur=""/>
      <NUM_QUESTION_THEME valeur="10">10</NUM_QUESTION_THEME>
      <COEFFICIENT valeur="1">1</COEFFICIENT>
      <SOLUTION valeur="">Sondage</SOLUTION>
      <NB_POINT_REP_JUSTE_Q valeur="">(Par défaut)</NB_POINT_REP_JUSTE_Q>
      <NB_POINT_REP_FAUSSE_Q valeur="">(Par défaut)</NB_POINT_REP_FAUSSE_Q>
      <NB_POINT_REP_OUBLI_Q valeur="">(Par défaut)</NB_POINT_REP_OUBLI_Q>
      <ORDONNENCEMENT valeur="False">Non</ORDONNENCEMENT>
      <TEMPS_REPONSE_Q valeur="">(Par défaut)</TEMPS_REPONSE_Q>
      <NB_POINT_REP_JUSTE_MAL_PLACE_Q valeur="">(Par défaut)</NB_POINT_REP_JUSTE_MAL_PLACE_Q>
      <NB_POINT_PAS_REPONDU_Q valeur="">(Par défaut)</NB_POINT_PAS_REPONDU_Q>
      <LIB_THEME valeur="">(Par défaut)</LIB_THEME>
      <REPONSE_UNIQUE valeur="">(Par défaut)</REPONSE_UNIQUE>
      <RES_INSTANTANE valeur="">(Par défaut)</RES_INSTANTANE>
      <PIVOT valeur="">Non</PIVOT>
      <TYPE_REPONSE valeur="0">Choix</TYPE_REPONSE>
      <MIROIR valeur=""/>
      <LIMITE_TEMPS valeur="">(Par défaut)</LIMITE_TEMPS>
      <PLAGE_MIN valeur=""/>
      <PLAGE_MAX valeur=""/>
      <DELAI_AVANT_REPONSE valeur=""/>
      <TOLERANCE_MIN_NUMERIQUE valeur=""/>
      <TOLERANCE_MAX_NUMERIQUE valeur=""/>
      <REPONSE>
        <NUM_REPONSE valeur="1">1</NUM_REPONSE>
        <LIB_REPONSE valeur="1 - Tout à fait d’accord">1 - Tout à fait d’accord</LIB_REPONSE>
        <POINT valeur=""/>
      </REPONSE>
      <REPONSE>
        <NUM_REPONSE valeur="2">2</NUM_REPONSE>
        <LIB_REPONSE valeur="2 - Plutôt d’accord">2 - Plutôt d’accord</LIB_REPONSE>
        <POINT valeur=""/>
      </REPONSE>
      <REPONSE>
        <NUM_REPONSE valeur="3">3</NUM_REPONSE>
        <LIB_REPONSE valeur="3 - Plutôt en désaccord">3 - Plutôt en désaccord</LIB_REPONSE>
        <POINT valeur=""/>
      </REPONSE>
      <REPONSE>
        <NUM_REPONSE valeur="4">4</NUM_REPONSE>
        <LIB_REPONSE valeur="4 - Pas du tout d’accord">4 - Pas du tout d’accord</LIB_REPONSE>
        <POINT valeur=""/>
      </REPONSE>
    </QUESTION>
  </DIAPO>
  <DIAPO>
    <NUM_DIAPO>26</NUM_DIAPO>
    <TYPE_DIAPO>0</TYPE_DIAPO>
  </DIAPO>
  <DIAPO>
    <NUM_DIAPO>27</NUM_DIAPO>
    <TYPE_DIAPO>0</TYPE_DIAPO>
  </DIAPO>
  <DIAPO>
    <NUM_DIAPO>28</NUM_DIAPO>
    <TYPE_DIAPO>0</TYPE_DIAPO>
  </DIAPO>
  <DIAPO>
    <NUM_DIAPO>29</NUM_DIAPO>
    <TYPE_DIAPO>0</TYPE_DIAPO>
  </DIAPO>
  <DIAPO>
    <NUM_DIAPO>30</NUM_DIAPO>
    <TYPE_DIAPO>0</TYPE_DIAPO>
  </DIAPO>
  <DIAPO>
    <NUM_DIAPO>31</NUM_DIAPO>
    <TYPE_DIAPO>0</TYPE_DIAPO>
  </DIAPO>
  <DIAPO>
    <NUM_DIAPO>32</NUM_DIAPO>
    <TYPE_DIAPO>1</TYPE_DIAPO>
    <QUESTION>
      <NUM_QUESTION valeur="11">11</NUM_QUESTION>
      <NUM_THEME valeur="1">1</NUM_THEME>
      <NUM_QUESTION_UTIL valeur=""/>
      <LIB_QUESTION valeur="Pensez-vous que l’EEE soit un outil utile pour améliorer la qualité de l’enseignement ?">Pensez-vous que l’EEE soit un outil utile pour améliorer la qualité de l’enseignement ?</LIB_QUESTION>
      <ELIMINATOIRE valeur="False">Non</ELIMINATOIRE>
      <NB_POINT_MINI_Q valeur="">(Par défaut)</NB_POINT_MINI_Q>
      <METHODE_CALCUL_POINT_Q valeur="">(Par défaut)</METHODE_CALCUL_POINT_Q>
      <NB_POINT_MAXI_Q valeur="">(Par défaut)</NB_POINT_MAXI_Q>
      <NO_REPONSE_PAS_REPONDU valeur=""/>
      <NUM_QUESTION_THEME valeur="11">11</NUM_QUESTION_THEME>
      <COEFFICIENT valeur="1">1</COEFFICIENT>
      <SOLUTION valeur="">Sondage</SOLUTION>
      <NB_POINT_REP_JUSTE_Q valeur="">(Par défaut)</NB_POINT_REP_JUSTE_Q>
      <NB_POINT_REP_FAUSSE_Q valeur="">(Par défaut)</NB_POINT_REP_FAUSSE_Q>
      <NB_POINT_REP_OUBLI_Q valeur="">(Par défaut)</NB_POINT_REP_OUBLI_Q>
      <ORDONNENCEMENT valeur="False">Non</ORDONNENCEMENT>
      <TEMPS_REPONSE_Q valeur="">(Par défaut)</TEMPS_REPONSE_Q>
      <NB_POINT_REP_JUSTE_MAL_PLACE_Q valeur="">(Par défaut)</NB_POINT_REP_JUSTE_MAL_PLACE_Q>
      <NB_POINT_PAS_REPONDU_Q valeur="">(Par défaut)</NB_POINT_PAS_REPONDU_Q>
      <LIB_THEME valeur="">(Par défaut)</LIB_THEME>
      <REPONSE_UNIQUE valeur="">(Par défaut)</REPONSE_UNIQUE>
      <RES_INSTANTANE valeur="">(Par défaut)</RES_INSTANTANE>
      <PIVOT valeur="">Non</PIVOT>
      <TYPE_REPONSE valeur="0">Choix</TYPE_REPONSE>
      <MIROIR valeur=""/>
      <LIMITE_TEMPS valeur="">(Par défaut)</LIMITE_TEMPS>
      <PLAGE_MIN valeur=""/>
      <PLAGE_MAX valeur=""/>
      <DELAI_AVANT_REPONSE valeur=""/>
      <TOLERANCE_MIN_NUMERIQUE valeur=""/>
      <TOLERANCE_MAX_NUMERIQUE valeur=""/>
      <REPONSE>
        <NUM_REPONSE valeur="1">1</NUM_REPONSE>
        <LIB_REPONSE valeur="1 - Oui">1 - Oui</LIB_REPONSE>
        <POINT valeur=""/>
      </REPONSE>
      <REPONSE>
        <NUM_REPONSE valeur="2">2</NUM_REPONSE>
        <LIB_REPONSE valeur="2 - Non">2 - Non</LIB_REPONSE>
        <POINT valeur=""/>
      </REPONSE>
      <REPONSE>
        <NUM_REPONSE valeur="3">3</NUM_REPONSE>
        <LIB_REPONSE valeur="3 - Je ne sais pas">3 - Je ne sais pas</LIB_REPONSE>
        <POINT valeur=""/>
      </REPONSE>
    </QUESTION>
  </DIAPO>
  <DIAPO>
    <NUM_DIAPO>33</NUM_DIAPO>
    <TYPE_DIAPO>0</TYPE_DIAPO>
  </DIAPO>
  <DIAPO>
    <NUM_DIAPO>34</NUM_DIAPO>
    <TYPE_DIAPO>0</TYPE_DIAPO>
  </DIAPO>
  <DIAPO>
    <NUM_DIAPO>35</NUM_DIAPO>
    <TYPE_DIAPO>0</TYPE_DIAPO>
  </DIAPO>
  <DIAPO>
    <NUM_DIAPO>36</NUM_DIAPO>
    <TYPE_DIAPO>0</TYPE_DIAPO>
  </DIAPO>
  <DIAPO>
    <NUM_DIAPO>37</NUM_DIAPO>
    <TYPE_DIAPO>1</TYPE_DIAPO>
    <QUESTION>
      <NUM_QUESTION valeur="12">12</NUM_QUESTION>
      <NUM_THEME valeur="1">1</NUM_THEME>
      <NUM_QUESTION_UTIL valeur=""/>
      <LIB_QUESTION valeur="Pensez-vous que l’EEE doit servir à sélectionner les enseignants ?">Pensez-vous que l’EEE doit servir à sélectionner les enseignants ?</LIB_QUESTION>
      <ELIMINATOIRE valeur="False">Non</ELIMINATOIRE>
      <NB_POINT_MINI_Q valeur="">(Par défaut)</NB_POINT_MINI_Q>
      <METHODE_CALCUL_POINT_Q valeur="">(Par défaut)</METHODE_CALCUL_POINT_Q>
      <NB_POINT_MAXI_Q valeur="">(Par défaut)</NB_POINT_MAXI_Q>
      <NO_REPONSE_PAS_REPONDU valeur=""/>
      <NUM_QUESTION_THEME valeur="12">12</NUM_QUESTION_THEME>
      <COEFFICIENT valeur="1">1</COEFFICIENT>
      <SOLUTION valeur="">Sondage</SOLUTION>
      <NB_POINT_REP_JUSTE_Q valeur="">(Par défaut)</NB_POINT_REP_JUSTE_Q>
      <NB_POINT_REP_FAUSSE_Q valeur="">(Par défaut)</NB_POINT_REP_FAUSSE_Q>
      <NB_POINT_REP_OUBLI_Q valeur="">(Par défaut)</NB_POINT_REP_OUBLI_Q>
      <ORDONNENCEMENT valeur="False">Non</ORDONNENCEMENT>
      <TEMPS_REPONSE_Q valeur="">(Par défaut)</TEMPS_REPONSE_Q>
      <NB_POINT_REP_JUSTE_MAL_PLACE_Q valeur="">(Par défaut)</NB_POINT_REP_JUSTE_MAL_PLACE_Q>
      <NB_POINT_PAS_REPONDU_Q valeur="">(Par défaut)</NB_POINT_PAS_REPONDU_Q>
      <LIB_THEME valeur="">(Par défaut)</LIB_THEME>
      <REPONSE_UNIQUE valeur="">(Par défaut)</REPONSE_UNIQUE>
      <RES_INSTANTANE valeur="">(Par défaut)</RES_INSTANTANE>
      <PIVOT valeur="">Non</PIVOT>
      <TYPE_REPONSE valeur="0">Choix</TYPE_REPONSE>
      <MIROIR valeur=""/>
      <LIMITE_TEMPS valeur="">(Par défaut)</LIMITE_TEMPS>
      <PLAGE_MIN valeur=""/>
      <PLAGE_MAX valeur=""/>
      <DELAI_AVANT_REPONSE valeur=""/>
      <TOLERANCE_MIN_NUMERIQUE valeur=""/>
      <TOLERANCE_MAX_NUMERIQUE valeur=""/>
      <REPONSE>
        <NUM_REPONSE valeur="1">1</NUM_REPONSE>
        <LIB_REPONSE valeur="1 - Oui">1 - Oui</LIB_REPONSE>
        <POINT valeur=""/>
      </REPONSE>
      <REPONSE>
        <NUM_REPONSE valeur="2">2</NUM_REPONSE>
        <LIB_REPONSE valeur="2 - Non">2 - Non</LIB_REPONSE>
        <POINT valeur=""/>
      </REPONSE>
      <REPONSE>
        <NUM_REPONSE valeur="3">3</NUM_REPONSE>
        <LIB_REPONSE valeur="3 - Je ne sais pas">3 - Je ne sais pas</LIB_REPONSE>
        <POINT valeur=""/>
      </REPONSE>
    </QUESTION>
  </DIAPO>
  <DIAPO>
    <NUM_DIAPO>38</NUM_DIAPO>
    <TYPE_DIAPO>0</TYPE_DIAPO>
  </DIAPO>
  <DIAPO>
    <NUM_DIAPO>39</NUM_DIAPO>
    <TYPE_DIAPO>0</TYPE_DIAPO>
  </DIAPO>
  <DIAPO>
    <NUM_DIAPO>40</NUM_DIAPO>
    <TYPE_DIAPO>0</TYPE_DIAPO>
  </DIAPO>
  <DIAPO>
    <NUM_DIAPO>41</NUM_DIAPO>
    <TYPE_DIAPO>0</TYPE_DIAPO>
  </DIAPO>
  <DIAPO>
    <NUM_DIAPO>42</NUM_DIAPO>
    <TYPE_DIAPO>0</TYPE_DIAPO>
  </DIAPO>
  <DIAPO>
    <NUM_DIAPO>43</NUM_DIAPO>
    <TYPE_DIAPO>0</TYPE_DIAPO>
  </DIAPO>
  <DIAPO>
    <NUM_DIAPO>44</NUM_DIAPO>
    <TYPE_DIAPO>1</TYPE_DIAPO>
    <QUESTION>
      <NUM_QUESTION valeur="13">13</NUM_QUESTION>
      <NUM_THEME valeur="1">1</NUM_THEME>
      <NUM_QUESTION_UTIL valeur=""/>
      <LIB_QUESTION valeur="La plupart des étudiants bachotent. Ils étudient en surface, pour l’examen et pas pour approfondir leurs connaissances ">La plupart des étudiants bachotent. Ils étudient en surface, pour l’examen et pas pour approfondir leurs connaissances </LIB_QUESTION>
      <ELIMINATOIRE valeur="False">Non</ELIMINATOIRE>
      <NB_POINT_MINI_Q valeur="">(Par défaut)</NB_POINT_MINI_Q>
      <METHODE_CALCUL_POINT_Q valeur="">(Par défaut)</METHODE_CALCUL_POINT_Q>
      <NB_POINT_MAXI_Q valeur="">(Par défaut)</NB_POINT_MAXI_Q>
      <NO_REPONSE_PAS_REPONDU valeur=""/>
      <NUM_QUESTION_THEME valeur="13">13</NUM_QUESTION_THEME>
      <COEFFICIENT valeur="1">1</COEFFICIENT>
      <SOLUTION valeur="">Sondage</SOLUTION>
      <NB_POINT_REP_JUSTE_Q valeur="">(Par défaut)</NB_POINT_REP_JUSTE_Q>
      <NB_POINT_REP_FAUSSE_Q valeur="">(Par défaut)</NB_POINT_REP_FAUSSE_Q>
      <NB_POINT_REP_OUBLI_Q valeur="">(Par défaut)</NB_POINT_REP_OUBLI_Q>
      <ORDONNENCEMENT valeur="False">Non</ORDONNENCEMENT>
      <TEMPS_REPONSE_Q valeur="">(Par défaut)</TEMPS_REPONSE_Q>
      <NB_POINT_REP_JUSTE_MAL_PLACE_Q valeur="">(Par défaut)</NB_POINT_REP_JUSTE_MAL_PLACE_Q>
      <NB_POINT_PAS_REPONDU_Q valeur="">(Par défaut)</NB_POINT_PAS_REPONDU_Q>
      <LIB_THEME valeur="">(Par défaut)</LIB_THEME>
      <REPONSE_UNIQUE valeur="">(Par défaut)</REPONSE_UNIQUE>
      <RES_INSTANTANE valeur="">(Par défaut)</RES_INSTANTANE>
      <PIVOT valeur="">Non</PIVOT>
      <TYPE_REPONSE valeur="0">Choix</TYPE_REPONSE>
      <MIROIR valeur=""/>
      <LIMITE_TEMPS valeur="">(Par défaut)</LIMITE_TEMPS>
      <PLAGE_MIN valeur=""/>
      <PLAGE_MAX valeur=""/>
      <DELAI_AVANT_REPONSE valeur=""/>
      <TOLERANCE_MIN_NUMERIQUE valeur=""/>
      <TOLERANCE_MAX_NUMERIQUE valeur=""/>
      <REPONSE>
        <NUM_REPONSE valeur="1">1</NUM_REPONSE>
        <LIB_REPONSE valeur="1 - Tout à fait d’accord">1 - Tout à fait d’accord</LIB_REPONSE>
        <POINT valeur=""/>
      </REPONSE>
      <REPONSE>
        <NUM_REPONSE valeur="2">2</NUM_REPONSE>
        <LIB_REPONSE valeur="2 - Plutôt d’accord">2 - Plutôt d’accord</LIB_REPONSE>
        <POINT valeur=""/>
      </REPONSE>
      <REPONSE>
        <NUM_REPONSE valeur="3">3</NUM_REPONSE>
        <LIB_REPONSE valeur="3 - Plutôt en désaccord">3 - Plutôt en désaccord</LIB_REPONSE>
        <POINT valeur=""/>
      </REPONSE>
      <REPONSE>
        <NUM_REPONSE valeur="4">4</NUM_REPONSE>
        <LIB_REPONSE valeur="4 - Pas du tout d’accord">4 - Pas du tout d’accord</LIB_REPONSE>
        <POINT valeur=""/>
      </REPONSE>
    </QUESTION>
  </DIAPO>
  <DIAPO>
    <NUM_DIAPO>45</NUM_DIAPO>
    <TYPE_DIAPO>0</TYPE_DIAPO>
  </DIAPO>
  <DIAPO>
    <NUM_DIAPO>46</NUM_DIAPO>
    <TYPE_DIAPO>0</TYPE_DIAPO>
  </DIAPO>
  <DIAPO>
    <NUM_DIAPO>47</NUM_DIAPO>
    <TYPE_DIAPO>0</TYPE_DIAPO>
  </DIAPO>
  <DIAPO>
    <NUM_DIAPO>48</NUM_DIAPO>
    <TYPE_DIAPO>0</TYPE_DIAPO>
  </DIAPO>
  <DIAPO>
    <NUM_DIAPO>49</NUM_DIAPO>
    <TYPE_DIAPO>0</TYPE_DIAPO>
  </DIAPO>
  <DIAPO>
    <NUM_DIAPO>50</NUM_DIAPO>
    <TYPE_DIAPO>0</TYPE_DIAPO>
  </DIAPO>
  <DIAPO>
    <NUM_DIAPO>51</NUM_DIAPO>
    <TYPE_DIAPO>0</TYPE_DIAPO>
  </DIAPO>
  <DIAPO>
    <NUM_DIAPO>52</NUM_DIAPO>
    <TYPE_DIAPO>0</TYPE_DIAPO>
  </DIAPO>
  <DIAPO>
    <NUM_DIAPO>53</NUM_DIAPO>
    <TYPE_DIAPO>1</TYPE_DIAPO>
    <QUESTION>
      <NUM_QUESTION valeur="14">14</NUM_QUESTION>
      <NUM_THEME valeur="1">1</NUM_THEME>
      <NUM_QUESTION_UTIL valeur=""/>
      <LIB_QUESTION valeur="Cette intervention vous a-t-elle intéressé ?">Cette intervention vous a-t-elle intéressé ?</LIB_QUESTION>
      <ELIMINATOIRE valeur="False">Non</ELIMINATOIRE>
      <NB_POINT_MINI_Q valeur="">(Par défaut)</NB_POINT_MINI_Q>
      <METHODE_CALCUL_POINT_Q valeur="">(Par défaut)</METHODE_CALCUL_POINT_Q>
      <NB_POINT_MAXI_Q valeur="">(Par défaut)</NB_POINT_MAXI_Q>
      <NO_REPONSE_PAS_REPONDU valeur=""/>
      <NUM_QUESTION_THEME valeur="14">14</NUM_QUESTION_THEME>
      <COEFFICIENT valeur="1">1</COEFFICIENT>
      <SOLUTION valeur="">Sondage</SOLUTION>
      <NB_POINT_REP_JUSTE_Q valeur="">(Par défaut)</NB_POINT_REP_JUSTE_Q>
      <NB_POINT_REP_FAUSSE_Q valeur="">(Par défaut)</NB_POINT_REP_FAUSSE_Q>
      <NB_POINT_REP_OUBLI_Q valeur="">(Par défaut)</NB_POINT_REP_OUBLI_Q>
      <ORDONNENCEMENT valeur="False">Non</ORDONNENCEMENT>
      <TEMPS_REPONSE_Q valeur="">(Par défaut)</TEMPS_REPONSE_Q>
      <NB_POINT_REP_JUSTE_MAL_PLACE_Q valeur="">(Par défaut)</NB_POINT_REP_JUSTE_MAL_PLACE_Q>
      <NB_POINT_PAS_REPONDU_Q valeur="">(Par défaut)</NB_POINT_PAS_REPONDU_Q>
      <LIB_THEME valeur="">(Par défaut)</LIB_THEME>
      <REPONSE_UNIQUE valeur="">(Par défaut)</REPONSE_UNIQUE>
      <RES_INSTANTANE valeur="">(Par défaut)</RES_INSTANTANE>
      <PIVOT valeur="">Non</PIVOT>
      <TYPE_REPONSE valeur="0">Choix</TYPE_REPONSE>
      <MIROIR valeur=""/>
      <LIMITE_TEMPS valeur="">(Par défaut)</LIMITE_TEMPS>
      <PLAGE_MIN valeur=""/>
      <PLAGE_MAX valeur=""/>
      <DELAI_AVANT_REPONSE valeur=""/>
      <TOLERANCE_MIN_NUMERIQUE valeur=""/>
      <TOLERANCE_MAX_NUMERIQUE valeur=""/>
      <REPONSE>
        <NUM_REPONSE valeur="1">1</NUM_REPONSE>
        <LIB_REPONSE valeur="1 - Tout à fait">1 - Tout à fait</LIB_REPONSE>
        <POINT valeur=""/>
      </REPONSE>
      <REPONSE>
        <NUM_REPONSE valeur="2">2</NUM_REPONSE>
        <LIB_REPONSE valeur="2 - Plutôt">2 - Plutôt</LIB_REPONSE>
        <POINT valeur=""/>
      </REPONSE>
      <REPONSE>
        <NUM_REPONSE valeur="3">3</NUM_REPONSE>
        <LIB_REPONSE valeur="3 - Assez peu">3 - Assez peu</LIB_REPONSE>
        <POINT valeur=""/>
      </REPONSE>
      <REPONSE>
        <NUM_REPONSE valeur="4">4</NUM_REPONSE>
        <LIB_REPONSE valeur="4 - Pas du tout">4 - Pas du tout</LIB_REPONSE>
        <POINT valeur=""/>
      </REPONSE>
    </QUESTION>
  </DIAPO>
  <DIAPO>
    <NUM_DIAPO>54</NUM_DIAPO>
    <TYPE_DIAPO>1</TYPE_DIAPO>
    <QUESTION>
      <NUM_QUESTION valeur="15">15</NUM_QUESTION>
      <NUM_THEME valeur="1">1</NUM_THEME>
      <NUM_QUESTION_UTIL valeur=""/>
      <LIB_QUESTION valeur="Vous avez élargi votre culture de l’évaluation">Vous avez élargi votre culture de l’évaluation</LIB_QUESTION>
      <ELIMINATOIRE valeur="False">Non</ELIMINATOIRE>
      <NB_POINT_MINI_Q valeur="">(Par défaut)</NB_POINT_MINI_Q>
      <METHODE_CALCUL_POINT_Q valeur="">(Par défaut)</METHODE_CALCUL_POINT_Q>
      <NB_POINT_MAXI_Q valeur="">(Par défaut)</NB_POINT_MAXI_Q>
      <NO_REPONSE_PAS_REPONDU valeur=""/>
      <NUM_QUESTION_THEME valeur="15">15</NUM_QUESTION_THEME>
      <COEFFICIENT valeur="1">1</COEFFICIENT>
      <SOLUTION valeur="">Sondage</SOLUTION>
      <NB_POINT_REP_JUSTE_Q valeur="">(Par défaut)</NB_POINT_REP_JUSTE_Q>
      <NB_POINT_REP_FAUSSE_Q valeur="">(Par défaut)</NB_POINT_REP_FAUSSE_Q>
      <NB_POINT_REP_OUBLI_Q valeur="">(Par défaut)</NB_POINT_REP_OUBLI_Q>
      <ORDONNENCEMENT valeur="False">Non</ORDONNENCEMENT>
      <TEMPS_REPONSE_Q valeur="">(Par défaut)</TEMPS_REPONSE_Q>
      <NB_POINT_REP_JUSTE_MAL_PLACE_Q valeur="">(Par défaut)</NB_POINT_REP_JUSTE_MAL_PLACE_Q>
      <NB_POINT_PAS_REPONDU_Q valeur="">(Par défaut)</NB_POINT_PAS_REPONDU_Q>
      <LIB_THEME valeur="">(Par défaut)</LIB_THEME>
      <REPONSE_UNIQUE valeur="">(Par défaut)</REPONSE_UNIQUE>
      <RES_INSTANTANE valeur="">(Par défaut)</RES_INSTANTANE>
      <PIVOT valeur="">Non</PIVOT>
      <TYPE_REPONSE valeur="0">Choix</TYPE_REPONSE>
      <MIROIR valeur=""/>
      <LIMITE_TEMPS valeur="">(Par défaut)</LIMITE_TEMPS>
      <PLAGE_MIN valeur=""/>
      <PLAGE_MAX valeur=""/>
      <DELAI_AVANT_REPONSE valeur=""/>
      <TOLERANCE_MIN_NUMERIQUE valeur=""/>
      <TOLERANCE_MAX_NUMERIQUE valeur=""/>
      <REPONSE>
        <NUM_REPONSE valeur="1">1</NUM_REPONSE>
        <LIB_REPONSE valeur="1 - Tout à fait">1 - Tout à fait</LIB_REPONSE>
        <POINT valeur=""/>
      </REPONSE>
      <REPONSE>
        <NUM_REPONSE valeur="2">2</NUM_REPONSE>
        <LIB_REPONSE valeur="2 - Plutôt">2 - Plutôt</LIB_REPONSE>
        <POINT valeur=""/>
      </REPONSE>
      <REPONSE>
        <NUM_REPONSE valeur="3">3</NUM_REPONSE>
        <LIB_REPONSE valeur="3 - Assez peu">3 - Assez peu</LIB_REPONSE>
        <POINT valeur=""/>
      </REPONSE>
      <REPONSE>
        <NUM_REPONSE valeur="4">4</NUM_REPONSE>
        <LIB_REPONSE valeur="4 - Pas du tout">4 - Pas du tout</LIB_REPONSE>
        <POINT valeur=""/>
      </REPONSE>
    </QUESTION>
  </DIAPO>
</QUESTIONNAIRE>
</file>

<file path=customXml/itemProps1.xml><?xml version="1.0" encoding="utf-8"?>
<ds:datastoreItem xmlns:ds="http://schemas.openxmlformats.org/officeDocument/2006/customXml" ds:itemID="{74F45681-018E-4BD5-B36C-91E04A773802}">
  <ds:schemaRefs/>
</ds:datastoreItem>
</file>

<file path=docProps/app.xml><?xml version="1.0" encoding="utf-8"?>
<Properties xmlns="http://schemas.openxmlformats.org/officeDocument/2006/extended-properties" xmlns:vt="http://schemas.openxmlformats.org/officeDocument/2006/docPropsVTypes">
  <Template/>
  <TotalTime>7915</TotalTime>
  <Words>299</Words>
  <Application>Microsoft Office PowerPoint</Application>
  <PresentationFormat>Affichage à l'écran (4:3)</PresentationFormat>
  <Paragraphs>44</Paragraphs>
  <Slides>5</Slides>
  <Notes>1</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5</vt:i4>
      </vt:variant>
    </vt:vector>
  </HeadingPairs>
  <TitlesOfParts>
    <vt:vector size="8" baseType="lpstr">
      <vt:lpstr>Arial</vt:lpstr>
      <vt:lpstr>Wingdings</vt:lpstr>
      <vt:lpstr>Modèle par défaut</vt:lpstr>
      <vt:lpstr>Y a-t-il des critères universels de qualité de l’enseignement  ?  Good teaching makes a difference and we know what it is (Mc Keachie, 2007) </vt:lpstr>
      <vt:lpstr>Critères de qualité d’un enseignement universitaire  Expérience de Namur – Romainville (2009)</vt:lpstr>
      <vt:lpstr>Critères de qualité d’un enseignement universitaire -suite Expérience de Namur – Romainville (2009) </vt:lpstr>
      <vt:lpstr>Critères de qualité d’un enseignement universitaire  Expérience de Namur – Romainville (2009)</vt:lpstr>
      <vt:lpstr>Critères de qualité d’un enseignement universitaire  Expérience de Namur – Romainville (2009)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L’évaluation des enseignements en ligne à l’Université d’Auvergne</dc:title>
  <dc:creator>YOUNES Nathalie</dc:creator>
  <cp:lastModifiedBy>Philippe Vatel</cp:lastModifiedBy>
  <cp:revision>243</cp:revision>
  <dcterms:created xsi:type="dcterms:W3CDTF">2008-05-02T12:45:24Z</dcterms:created>
  <dcterms:modified xsi:type="dcterms:W3CDTF">2018-04-17T05:52:58Z</dcterms:modified>
</cp:coreProperties>
</file>