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1" r:id="rId2"/>
    <p:sldId id="330" r:id="rId3"/>
    <p:sldId id="332" r:id="rId4"/>
    <p:sldId id="333" r:id="rId5"/>
    <p:sldId id="334" r:id="rId6"/>
    <p:sldId id="335" r:id="rId7"/>
    <p:sldId id="338" r:id="rId8"/>
    <p:sldId id="343" r:id="rId9"/>
    <p:sldId id="346" r:id="rId10"/>
    <p:sldId id="345" r:id="rId11"/>
    <p:sldId id="344" r:id="rId12"/>
    <p:sldId id="336" r:id="rId13"/>
    <p:sldId id="337" r:id="rId14"/>
    <p:sldId id="340" r:id="rId15"/>
    <p:sldId id="339" r:id="rId16"/>
    <p:sldId id="342" r:id="rId17"/>
    <p:sldId id="341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735"/>
    <a:srgbClr val="00FA00"/>
    <a:srgbClr val="F84C00"/>
    <a:srgbClr val="F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61"/>
    <p:restoredTop sz="94632"/>
  </p:normalViewPr>
  <p:slideViewPr>
    <p:cSldViewPr snapToGrid="0" snapToObjects="1">
      <p:cViewPr varScale="1">
        <p:scale>
          <a:sx n="117" d="100"/>
          <a:sy n="117" d="100"/>
        </p:scale>
        <p:origin x="-8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D14386-8B2C-5D47-8EFE-8D52DC144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A765732-9BCD-3042-A259-DA9F60D2D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A3ECC75-F803-CC4A-813F-A90D377C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33551C7-E3BE-624A-B5C3-97C6AF76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BBFDBB7-6289-E54E-977F-52458868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43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AC06259-294C-3A43-A694-5240EC00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7AC00EEE-3C91-B04B-A492-D733E5ED6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9FFC6DD-3E30-B646-8D11-ABC639CD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FC22E89-5865-BC4E-904F-7F0B5584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787C5F4-2C95-8547-8674-7A1527FA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95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8932A853-AFD6-404F-99EB-4170AF8CE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70B04D29-2135-AF46-A45C-E59414BE1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975F168-FFAB-0B4C-8032-94761987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EABF0AE-BA3C-3741-9F72-8C9255CD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633ECAB-3DF4-2B48-8DB9-4281452E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28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217902-7701-AF48-A701-E6E264E8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6B24237-FB5A-3549-A142-C4F89CCC0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E53705-954F-724B-8480-D174CD7E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8FD7A30-9CDD-834B-AF51-A0F741DA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C0767F3-A78E-E149-BF71-E5044D6D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27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1FE26E-AB32-AF47-931F-9631EAFE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513777C-51F4-4C4B-8ED3-6D37E17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759B2AA-424E-554C-B182-DD7F4DD9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2758B42-F3D1-D64F-840A-003D63AF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19F3EEA-8FE2-9F46-881D-D802DC01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14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72673F-CE1E-864B-91CC-051F0C2F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CBDE837-75E0-044F-B87A-E91D0D9C6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DEC469E-6F78-4F41-87BF-CACF90B4A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54A5EFB-D48F-9544-83AE-54E13B13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8EC060C-F269-1444-B934-8ACEF884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FD676FB-8FF8-CE4E-B085-1481D74F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09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481F69-61F0-8840-BF93-D4ED9B89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AB11758-EC86-C24C-9225-9A3FDD72C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DC65EF7-8A8C-7C4B-92C8-2287A9909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9DE02458-9C3E-244B-A58A-0BBAE1866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B98A1DA-5941-A845-A296-ECEE99B66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05A4275C-9BEB-A148-8E4B-5B858C2C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F877B16-DBDD-B045-AA1F-887F117B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63DC3F23-3788-2C43-9B29-F05CE18D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633D61-72F8-894A-B7D0-6880D092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3B9BEF9-7C76-054C-9EF7-217DF71E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B2C8EDA-1FAE-1E40-A0CD-DD9CA5AD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63FAB2A-8AFA-D641-99FE-E69B02A6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721B238-7821-3E43-85B4-A1A5E2EF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EC4D9C6-CE6F-2147-9557-1EC80640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966E95C-D9E5-1449-911D-4CDBEC64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98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559181-3253-C149-AC9B-376D3D76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6A3DA56-2970-6E43-AE77-00C02A6F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DB29F8E-93E1-1141-AECB-4250C9058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B107BE5-985F-BE42-9F49-C5BA0668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05D20CA-AD6D-094D-AEE2-659C7D6C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014FE27-8A93-3641-A828-BF394A60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9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CD5C862-3DE3-2D45-BBDA-F25AABA1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xmlns="" id="{288E43C4-2BAE-314C-B0C9-3CF1BAC7F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85D5181-E60D-F34A-A086-1768DBFB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F992CF9-EDED-2246-AF15-6A6A4540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63F439E-1BA9-F848-8465-95089412F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5ACC20A-336D-D14B-A8B6-7B99F286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41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5D09CA5-2009-D740-A7BB-96A2BCB2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49A8310-D191-BA4C-9EEA-10DAD036E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5F3FE74-3AA3-514C-92B4-27ABC3B7B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4998-7E59-7D46-93E3-63B4E2B9B51A}" type="datetimeFigureOut">
              <a:rPr lang="fr-FR" smtClean="0"/>
              <a:t>20/06/2018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B966CDB-85FE-614A-861E-85296A6B8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DB2827B-CEB4-FD4F-A487-00A067FB8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16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9971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Le dispositif à l’</a:t>
            </a:r>
            <a:r>
              <a:rPr lang="fr-FR" sz="5400" b="1" dirty="0">
                <a:solidFill>
                  <a:srgbClr val="00FA00"/>
                </a:solidFill>
              </a:rPr>
              <a:t>U</a:t>
            </a:r>
            <a:r>
              <a:rPr lang="fr-FR" sz="5400" b="1" dirty="0">
                <a:solidFill>
                  <a:srgbClr val="FE7735"/>
                </a:solidFill>
              </a:rPr>
              <a:t>niversité de </a:t>
            </a:r>
            <a:r>
              <a:rPr lang="fr-FR" sz="5400" b="1" dirty="0">
                <a:solidFill>
                  <a:srgbClr val="00FA00"/>
                </a:solidFill>
              </a:rPr>
              <a:t>Liège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43423AC-AA1A-B64B-AF26-96F2B166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5445905"/>
            <a:ext cx="1873517" cy="8196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DB7F457-F740-AF48-87E5-BDF9E7005583}"/>
              </a:ext>
            </a:extLst>
          </p:cNvPr>
          <p:cNvSpPr txBox="1"/>
          <p:nvPr/>
        </p:nvSpPr>
        <p:spPr>
          <a:xfrm>
            <a:off x="7405816" y="5342239"/>
            <a:ext cx="401000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00FA00"/>
                </a:solidFill>
              </a:rPr>
              <a:t>Pascal Detroz</a:t>
            </a:r>
          </a:p>
          <a:p>
            <a:r>
              <a:rPr lang="fr-FR" sz="2800" b="1" dirty="0">
                <a:solidFill>
                  <a:srgbClr val="00FA00"/>
                </a:solidFill>
              </a:rPr>
              <a:t>11 avril 2018</a:t>
            </a:r>
          </a:p>
        </p:txBody>
      </p:sp>
    </p:spTree>
    <p:extLst>
      <p:ext uri="{BB962C8B-B14F-4D97-AF65-F5344CB8AC3E}">
        <p14:creationId xmlns:p14="http://schemas.microsoft.com/office/powerpoint/2010/main" val="3620921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E067B0F-BFBA-F946-902A-1F28168F9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52" y="565200"/>
            <a:ext cx="6060052" cy="59077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3112695-E656-AB44-97F2-C8FEB51B2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79" y="-24064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7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989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enseignants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C00FBE4-9F93-A94C-9739-1C2E5F24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6140050-BA19-8140-A35B-83DFF0E3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4B276B3-34C5-964A-9BAF-DB5908C9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0"/>
            <a:ext cx="1053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73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9944F1-03C3-3041-9870-21C1973B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3FB247-C64C-9344-A5F0-E9BC9D9A8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AFF5034-ABA8-0248-A1D1-EF991B49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9" y="0"/>
            <a:ext cx="104882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F8DF94-D855-A545-86B1-486AE05C4175}"/>
              </a:ext>
            </a:extLst>
          </p:cNvPr>
          <p:cNvSpPr/>
          <p:nvPr/>
        </p:nvSpPr>
        <p:spPr>
          <a:xfrm>
            <a:off x="851900" y="6436895"/>
            <a:ext cx="2709448" cy="421105"/>
          </a:xfrm>
          <a:prstGeom prst="rect">
            <a:avLst/>
          </a:prstGeom>
          <a:noFill/>
          <a:ln w="381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27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8E6FBA-71B3-3D4D-BD3E-2F6E71CD29AC}"/>
              </a:ext>
            </a:extLst>
          </p:cNvPr>
          <p:cNvSpPr txBox="1"/>
          <p:nvPr/>
        </p:nvSpPr>
        <p:spPr>
          <a:xfrm>
            <a:off x="275139" y="271849"/>
            <a:ext cx="11735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responsable de filière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81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8EF82BD-F2DF-5843-81F1-8AAB2D7B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41"/>
            <a:ext cx="12192000" cy="56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273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étudiants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5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ADD90A9-94EF-914A-8B9B-7FA2E7F9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0" y="0"/>
            <a:ext cx="983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5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CB98678-9A91-0F48-A049-BA27F90F8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31" y="259484"/>
            <a:ext cx="9264316" cy="63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1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Quatre acteurs </a:t>
            </a:r>
            <a:r>
              <a:rPr lang="fr-FR" sz="3600" dirty="0">
                <a:solidFill>
                  <a:srgbClr val="FE7735"/>
                </a:solidFill>
              </a:rPr>
              <a:t>susceptibles d’améliorer l’enseignement au bénéfice des étudiants et de leur apprentissage : </a:t>
            </a:r>
            <a:endParaRPr lang="fr-FR" sz="3600" dirty="0">
              <a:solidFill>
                <a:srgbClr val="00FA00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FA00"/>
                </a:solidFill>
              </a:rPr>
              <a:t>Les enseignants </a:t>
            </a:r>
            <a:r>
              <a:rPr lang="fr-FR" sz="3600" dirty="0">
                <a:solidFill>
                  <a:srgbClr val="FE7735"/>
                </a:solidFill>
              </a:rPr>
              <a:t>titulaires du cours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responsables</a:t>
            </a:r>
            <a:r>
              <a:rPr lang="fr-FR" sz="3600" dirty="0">
                <a:solidFill>
                  <a:srgbClr val="FE7735"/>
                </a:solidFill>
              </a:rPr>
              <a:t> d’année d’étude/</a:t>
            </a:r>
            <a:r>
              <a:rPr lang="fr-FR" sz="3600" dirty="0">
                <a:solidFill>
                  <a:srgbClr val="00FA00"/>
                </a:solidFill>
              </a:rPr>
              <a:t>filière </a:t>
            </a:r>
            <a:r>
              <a:rPr lang="fr-FR" sz="3600" dirty="0">
                <a:solidFill>
                  <a:srgbClr val="FE7735"/>
                </a:solidFill>
              </a:rPr>
              <a:t>d’étude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autorités</a:t>
            </a:r>
            <a:r>
              <a:rPr lang="fr-FR" sz="3600" dirty="0">
                <a:solidFill>
                  <a:srgbClr val="FE7735"/>
                </a:solidFill>
              </a:rPr>
              <a:t> de l’</a:t>
            </a:r>
            <a:r>
              <a:rPr lang="fr-FR" sz="3600" dirty="0" err="1">
                <a:solidFill>
                  <a:srgbClr val="FE7735"/>
                </a:solidFill>
              </a:rPr>
              <a:t>ULiège</a:t>
            </a:r>
            <a:endParaRPr lang="fr-FR" sz="3600" dirty="0">
              <a:solidFill>
                <a:srgbClr val="FE7735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commissions de </a:t>
            </a:r>
            <a:r>
              <a:rPr lang="fr-FR" sz="3600" dirty="0">
                <a:solidFill>
                  <a:srgbClr val="00FA00"/>
                </a:solidFill>
              </a:rPr>
              <a:t>sélection</a:t>
            </a:r>
            <a:r>
              <a:rPr lang="fr-FR" sz="3600" dirty="0">
                <a:solidFill>
                  <a:srgbClr val="FE7735"/>
                </a:solidFill>
              </a:rPr>
              <a:t>, </a:t>
            </a:r>
            <a:r>
              <a:rPr lang="fr-FR" sz="3600" dirty="0">
                <a:solidFill>
                  <a:srgbClr val="00FA00"/>
                </a:solidFill>
              </a:rPr>
              <a:t>promotion</a:t>
            </a:r>
            <a:r>
              <a:rPr lang="fr-FR" sz="3600" dirty="0">
                <a:solidFill>
                  <a:srgbClr val="FE7735"/>
                </a:solidFill>
              </a:rPr>
              <a:t>...</a:t>
            </a:r>
          </a:p>
          <a:p>
            <a:r>
              <a:rPr lang="fr-FR" sz="3600" dirty="0">
                <a:solidFill>
                  <a:srgbClr val="FE7735"/>
                </a:solidFill>
              </a:rPr>
              <a:t>Ces acteurs ont besoin d’une </a:t>
            </a:r>
            <a:r>
              <a:rPr lang="fr-FR" sz="3600" dirty="0">
                <a:solidFill>
                  <a:srgbClr val="00FA00"/>
                </a:solidFill>
              </a:rPr>
              <a:t>information fiable</a:t>
            </a:r>
            <a:r>
              <a:rPr lang="fr-FR" sz="3600" dirty="0">
                <a:solidFill>
                  <a:srgbClr val="FE7735"/>
                </a:solidFill>
              </a:rPr>
              <a:t> sur laquelle ils porteront un jugement menant à des décisions de régulation.</a:t>
            </a:r>
          </a:p>
          <a:p>
            <a:r>
              <a:rPr lang="fr-FR" sz="3600" dirty="0">
                <a:solidFill>
                  <a:srgbClr val="FE7735"/>
                </a:solidFill>
              </a:rPr>
              <a:t>Le rôle du dispositif d’évaluation des enseignements est de fournir à ces acteurs </a:t>
            </a:r>
            <a:r>
              <a:rPr lang="fr-FR" sz="3600" dirty="0">
                <a:solidFill>
                  <a:srgbClr val="00FA00"/>
                </a:solidFill>
              </a:rPr>
              <a:t>des informations fiables </a:t>
            </a:r>
            <a:r>
              <a:rPr lang="fr-FR" sz="3600" dirty="0">
                <a:solidFill>
                  <a:srgbClr val="FE7735"/>
                </a:solidFill>
              </a:rPr>
              <a:t>et d’éventuelles lignes directrices pour faciliter leur jugement.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25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Cinq outils </a:t>
            </a:r>
            <a:r>
              <a:rPr lang="fr-FR" sz="3600" dirty="0">
                <a:solidFill>
                  <a:srgbClr val="FE7735"/>
                </a:solidFill>
              </a:rPr>
              <a:t>sont mis en œuvre pour récolter des données fiables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questionnaires</a:t>
            </a:r>
            <a:r>
              <a:rPr lang="fr-FR" sz="3600" dirty="0">
                <a:solidFill>
                  <a:srgbClr val="FE7735"/>
                </a:solidFill>
              </a:rPr>
              <a:t> auprès des étudiants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 </a:t>
            </a:r>
            <a:r>
              <a:rPr lang="fr-FR" sz="3600" dirty="0">
                <a:solidFill>
                  <a:srgbClr val="00FA00"/>
                </a:solidFill>
              </a:rPr>
              <a:t>projet pédagogique </a:t>
            </a:r>
            <a:r>
              <a:rPr lang="fr-FR" sz="3600" dirty="0">
                <a:solidFill>
                  <a:srgbClr val="FE7735"/>
                </a:solidFill>
              </a:rPr>
              <a:t>de l’enseignant pour le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engagements pédagogiques</a:t>
            </a:r>
            <a:r>
              <a:rPr lang="fr-FR" sz="3600" dirty="0">
                <a:solidFill>
                  <a:srgbClr val="FE7735"/>
                </a:solidFill>
              </a:rPr>
              <a:t> du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statistiques</a:t>
            </a:r>
            <a:r>
              <a:rPr lang="fr-FR" sz="3600" dirty="0">
                <a:solidFill>
                  <a:srgbClr val="FE7735"/>
                </a:solidFill>
              </a:rPr>
              <a:t> liées au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des </a:t>
            </a:r>
            <a:r>
              <a:rPr lang="fr-FR" sz="3600" dirty="0">
                <a:solidFill>
                  <a:srgbClr val="00FA00"/>
                </a:solidFill>
              </a:rPr>
              <a:t>preuves</a:t>
            </a:r>
            <a:r>
              <a:rPr lang="fr-FR" sz="3600" dirty="0">
                <a:solidFill>
                  <a:srgbClr val="FE7735"/>
                </a:solidFill>
              </a:rPr>
              <a:t> de la qualité de l’enseignement</a:t>
            </a:r>
          </a:p>
          <a:p>
            <a:endParaRPr lang="fr-FR" dirty="0">
              <a:solidFill>
                <a:srgbClr val="FE7735"/>
              </a:solidFill>
            </a:endParaRP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6B619D-A74A-1944-8D78-5FB966B541F3}"/>
              </a:ext>
            </a:extLst>
          </p:cNvPr>
          <p:cNvSpPr/>
          <p:nvPr/>
        </p:nvSpPr>
        <p:spPr>
          <a:xfrm>
            <a:off x="348916" y="4874204"/>
            <a:ext cx="11610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E7735"/>
                </a:solidFill>
              </a:rPr>
              <a:t>La mise en œuvre concrète de ces outils </a:t>
            </a:r>
            <a:r>
              <a:rPr lang="fr-FR" sz="3600" dirty="0">
                <a:solidFill>
                  <a:srgbClr val="00FA00"/>
                </a:solidFill>
              </a:rPr>
              <a:t>varie</a:t>
            </a:r>
            <a:r>
              <a:rPr lang="fr-FR" sz="3600" dirty="0">
                <a:solidFill>
                  <a:srgbClr val="FE7735"/>
                </a:solidFill>
              </a:rPr>
              <a:t> en fonction des niveaux de régulation auxquels ils sont destinés. D’ailleurs, l’ensemble de ces outils n’est pas appliqué dans tous les cas.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1898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Cinq outils </a:t>
            </a:r>
            <a:r>
              <a:rPr lang="fr-FR" sz="3600" dirty="0">
                <a:solidFill>
                  <a:srgbClr val="FE7735"/>
                </a:solidFill>
              </a:rPr>
              <a:t>sont mis en œuvre pour récolter des données fiables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questionnaires</a:t>
            </a:r>
            <a:r>
              <a:rPr lang="fr-FR" sz="3600" dirty="0">
                <a:solidFill>
                  <a:srgbClr val="FE7735"/>
                </a:solidFill>
              </a:rPr>
              <a:t> auprès des étudiants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 </a:t>
            </a:r>
            <a:r>
              <a:rPr lang="fr-FR" sz="3600" dirty="0">
                <a:solidFill>
                  <a:srgbClr val="00FA00"/>
                </a:solidFill>
              </a:rPr>
              <a:t>projet pédagogique </a:t>
            </a:r>
            <a:r>
              <a:rPr lang="fr-FR" sz="3600" dirty="0">
                <a:solidFill>
                  <a:srgbClr val="FE7735"/>
                </a:solidFill>
              </a:rPr>
              <a:t>de l’enseignant pour le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engagements pédagogique</a:t>
            </a:r>
            <a:r>
              <a:rPr lang="fr-FR" sz="3600" dirty="0">
                <a:solidFill>
                  <a:srgbClr val="FE7735"/>
                </a:solidFill>
              </a:rPr>
              <a:t>s du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statistiques</a:t>
            </a:r>
            <a:r>
              <a:rPr lang="fr-FR" sz="3600" dirty="0">
                <a:solidFill>
                  <a:srgbClr val="FE7735"/>
                </a:solidFill>
              </a:rPr>
              <a:t> liées au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des </a:t>
            </a:r>
            <a:r>
              <a:rPr lang="fr-FR" sz="3600" dirty="0">
                <a:solidFill>
                  <a:srgbClr val="00FA00"/>
                </a:solidFill>
              </a:rPr>
              <a:t>preuves</a:t>
            </a:r>
            <a:r>
              <a:rPr lang="fr-FR" sz="3600" dirty="0">
                <a:solidFill>
                  <a:srgbClr val="FE7735"/>
                </a:solidFill>
              </a:rPr>
              <a:t> de la qualité de l’enseignement</a:t>
            </a:r>
          </a:p>
          <a:p>
            <a:endParaRPr lang="fr-FR" dirty="0">
              <a:solidFill>
                <a:srgbClr val="FE7735"/>
              </a:solidFill>
            </a:endParaRP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6B619D-A74A-1944-8D78-5FB966B541F3}"/>
              </a:ext>
            </a:extLst>
          </p:cNvPr>
          <p:cNvSpPr/>
          <p:nvPr/>
        </p:nvSpPr>
        <p:spPr>
          <a:xfrm>
            <a:off x="348916" y="4874204"/>
            <a:ext cx="11610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E7735"/>
                </a:solidFill>
              </a:rPr>
              <a:t>La mise en œuvre concrète de ces outils </a:t>
            </a:r>
            <a:r>
              <a:rPr lang="fr-FR" sz="3600" dirty="0">
                <a:solidFill>
                  <a:srgbClr val="00FA00"/>
                </a:solidFill>
              </a:rPr>
              <a:t>varie</a:t>
            </a:r>
            <a:r>
              <a:rPr lang="fr-FR" sz="3600" dirty="0">
                <a:solidFill>
                  <a:srgbClr val="FE7735"/>
                </a:solidFill>
              </a:rPr>
              <a:t> en fonction des niveaux de régulation auxquels ils sont destinés. D’ailleurs, l’ensemble de ces outils n’est pas appliqué dans tous les cas.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0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1">
            <a:extLst>
              <a:ext uri="{FF2B5EF4-FFF2-40B4-BE49-F238E27FC236}">
                <a16:creationId xmlns:a16="http://schemas.microsoft.com/office/drawing/2014/main" xmlns="" id="{9DC74E12-F8ED-8C40-AD2E-50ED3397A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16249"/>
              </p:ext>
            </p:extLst>
          </p:nvPr>
        </p:nvGraphicFramePr>
        <p:xfrm>
          <a:off x="457198" y="2770211"/>
          <a:ext cx="11345780" cy="3989590"/>
        </p:xfrm>
        <a:graphic>
          <a:graphicData uri="http://schemas.openxmlformats.org/drawingml/2006/table">
            <a:tbl>
              <a:tblPr/>
              <a:tblGrid>
                <a:gridCol w="2836445">
                  <a:extLst>
                    <a:ext uri="{9D8B030D-6E8A-4147-A177-3AD203B41FA5}">
                      <a16:colId xmlns:a16="http://schemas.microsoft.com/office/drawing/2014/main" xmlns="" val="2447874874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xmlns="" val="1197328369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xmlns="" val="4176322217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xmlns="" val="3742440034"/>
                    </a:ext>
                  </a:extLst>
                </a:gridCol>
              </a:tblGrid>
              <a:tr h="749507"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Enseignant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Autorités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Commissions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7860931"/>
                  </a:ext>
                </a:extLst>
              </a:tr>
              <a:tr h="3181870"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seul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aux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autorités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,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Obligatoire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Questionnaire unique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(8 items)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/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,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aux commissions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493977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8D24BF-A634-344D-9D6F-755C3AAC804B}"/>
              </a:ext>
            </a:extLst>
          </p:cNvPr>
          <p:cNvSpPr/>
          <p:nvPr/>
        </p:nvSpPr>
        <p:spPr>
          <a:xfrm>
            <a:off x="929714" y="519046"/>
            <a:ext cx="10301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FE7735"/>
                </a:solidFill>
              </a:rPr>
              <a:t>Au sujet de</a:t>
            </a:r>
            <a:r>
              <a:rPr lang="nl-BE" sz="4800" b="1" dirty="0">
                <a:solidFill>
                  <a:srgbClr val="00FA00"/>
                </a:solidFill>
              </a:rPr>
              <a:t> l’EEE</a:t>
            </a:r>
            <a:endParaRPr lang="fr-FR" sz="4800" b="1" dirty="0">
              <a:solidFill>
                <a:srgbClr val="FE773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74C1E66-D0DF-684C-B9E5-95F7EA87B6B3}"/>
              </a:ext>
            </a:extLst>
          </p:cNvPr>
          <p:cNvSpPr/>
          <p:nvPr/>
        </p:nvSpPr>
        <p:spPr>
          <a:xfrm>
            <a:off x="481262" y="1523273"/>
            <a:ext cx="11345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FA00"/>
                </a:solidFill>
              </a:rPr>
              <a:t>En ligne</a:t>
            </a:r>
            <a:r>
              <a:rPr lang="fr-FR" sz="2800" b="1" dirty="0">
                <a:solidFill>
                  <a:srgbClr val="FE7735"/>
                </a:solidFill>
              </a:rPr>
              <a:t> via </a:t>
            </a:r>
            <a:r>
              <a:rPr lang="fr-FR" sz="2800" b="1" dirty="0" err="1">
                <a:solidFill>
                  <a:srgbClr val="FE7735"/>
                </a:solidFill>
              </a:rPr>
              <a:t>MyULiège</a:t>
            </a:r>
            <a:r>
              <a:rPr lang="fr-FR" sz="2800" b="1" dirty="0">
                <a:solidFill>
                  <a:srgbClr val="FE7735"/>
                </a:solidFill>
              </a:rPr>
              <a:t> et obligatoire pour les étudiants</a:t>
            </a:r>
          </a:p>
          <a:p>
            <a:pPr algn="ctr"/>
            <a:r>
              <a:rPr lang="fr-FR" sz="2800" b="1" dirty="0">
                <a:solidFill>
                  <a:srgbClr val="00FA00"/>
                </a:solidFill>
              </a:rPr>
              <a:t>Deux prises d’information </a:t>
            </a:r>
            <a:r>
              <a:rPr lang="fr-FR" sz="2800" b="1" dirty="0">
                <a:solidFill>
                  <a:srgbClr val="FE7735"/>
                </a:solidFill>
              </a:rPr>
              <a:t>par année (une par semestre)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51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526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choix des questions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43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B06082-E198-A841-95AD-293FBD30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83ED2FE-7809-504B-AB08-9C860E7B46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365124"/>
            <a:ext cx="6521116" cy="621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08B5FF2-DE28-1B49-97AF-37951648CED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409"/>
            <a:ext cx="6521117" cy="85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7BC38FD-A2DD-AD4F-85AA-B174DF0885D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21" y="155408"/>
            <a:ext cx="5859379" cy="4705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xmlns="" id="{F60F75C4-87BC-804E-AE94-168249F69C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524270"/>
              </p:ext>
            </p:extLst>
          </p:nvPr>
        </p:nvGraphicFramePr>
        <p:xfrm>
          <a:off x="1524000" y="3332163"/>
          <a:ext cx="9144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0" y="3332163"/>
                        <a:ext cx="9144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FEDF964-902A-3149-BCA0-41A1D5FF2E5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21" y="4938211"/>
            <a:ext cx="5999747" cy="2798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52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10139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de réponse des étudiants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384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FAFD2C0-BFE0-1145-98AC-DBDD80DAECD4}">
  <we:reference id="wa104178141" version="3.10.0.7" store="fr-FR" storeType="OMEX"/>
  <we:alternateReferences>
    <we:reference id="wa104178141" version="3.10.0.7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7536</TotalTime>
  <Words>357</Words>
  <Application>Microsoft Office PowerPoint</Application>
  <PresentationFormat>Personnalisé</PresentationFormat>
  <Paragraphs>51</Paragraphs>
  <Slides>17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9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Detroz</dc:creator>
  <cp:lastModifiedBy>Philippe Vatel</cp:lastModifiedBy>
  <cp:revision>139</cp:revision>
  <cp:lastPrinted>2018-03-13T13:04:24Z</cp:lastPrinted>
  <dcterms:created xsi:type="dcterms:W3CDTF">2018-03-09T10:38:52Z</dcterms:created>
  <dcterms:modified xsi:type="dcterms:W3CDTF">2018-06-20T13:56:27Z</dcterms:modified>
</cp:coreProperties>
</file>